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81" r:id="rId2"/>
    <p:sldId id="256" r:id="rId3"/>
    <p:sldId id="262" r:id="rId4"/>
    <p:sldId id="276" r:id="rId5"/>
    <p:sldId id="277" r:id="rId6"/>
    <p:sldId id="263" r:id="rId7"/>
    <p:sldId id="282" r:id="rId8"/>
    <p:sldId id="283" r:id="rId9"/>
    <p:sldId id="284" r:id="rId10"/>
    <p:sldId id="285" r:id="rId11"/>
    <p:sldId id="272" r:id="rId12"/>
    <p:sldId id="273" r:id="rId13"/>
    <p:sldId id="274" r:id="rId14"/>
    <p:sldId id="275" r:id="rId15"/>
    <p:sldId id="266" r:id="rId16"/>
    <p:sldId id="279" r:id="rId17"/>
    <p:sldId id="278" r:id="rId18"/>
    <p:sldId id="257" r:id="rId19"/>
    <p:sldId id="258" r:id="rId20"/>
    <p:sldId id="265" r:id="rId21"/>
    <p:sldId id="267" r:id="rId22"/>
    <p:sldId id="259" r:id="rId23"/>
    <p:sldId id="261" r:id="rId24"/>
    <p:sldId id="260" r:id="rId25"/>
    <p:sldId id="268" r:id="rId26"/>
    <p:sldId id="271" r:id="rId27"/>
    <p:sldId id="280" r:id="rId28"/>
    <p:sldId id="286" r:id="rId29"/>
    <p:sldId id="287" r:id="rId30"/>
    <p:sldId id="28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B2C21D-DA96-4937-AFAD-E6AECD025E5E}" type="datetimeFigureOut">
              <a:rPr lang="en-US" smtClean="0"/>
              <a:t>7/14/2012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D82C9F-4229-40A5-9367-B165912D41B7}" type="slidenum">
              <a:rPr lang="en-US" smtClean="0"/>
              <a:t>‹#›</a:t>
            </a:fld>
            <a:endParaRPr lang="en-US"/>
          </a:p>
        </p:txBody>
      </p:sp>
    </p:spTree>
    <p:extLst>
      <p:ext uri="{BB962C8B-B14F-4D97-AF65-F5344CB8AC3E}">
        <p14:creationId xmlns:p14="http://schemas.microsoft.com/office/powerpoint/2010/main" val="2226025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D82C9F-4229-40A5-9367-B165912D41B7}" type="slidenum">
              <a:rPr lang="en-US" smtClean="0"/>
              <a:t>3</a:t>
            </a:fld>
            <a:endParaRPr lang="en-US"/>
          </a:p>
        </p:txBody>
      </p:sp>
    </p:spTree>
    <p:extLst>
      <p:ext uri="{BB962C8B-B14F-4D97-AF65-F5344CB8AC3E}">
        <p14:creationId xmlns:p14="http://schemas.microsoft.com/office/powerpoint/2010/main" val="3774850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activity </a:t>
            </a:r>
            <a:endParaRPr lang="en-US" dirty="0"/>
          </a:p>
        </p:txBody>
      </p:sp>
      <p:sp>
        <p:nvSpPr>
          <p:cNvPr id="4" name="Slide Number Placeholder 3"/>
          <p:cNvSpPr>
            <a:spLocks noGrp="1"/>
          </p:cNvSpPr>
          <p:nvPr>
            <p:ph type="sldNum" sz="quarter" idx="10"/>
          </p:nvPr>
        </p:nvSpPr>
        <p:spPr/>
        <p:txBody>
          <a:bodyPr/>
          <a:lstStyle/>
          <a:p>
            <a:fld id="{57D82C9F-4229-40A5-9367-B165912D41B7}" type="slidenum">
              <a:rPr lang="en-US" smtClean="0"/>
              <a:t>17</a:t>
            </a:fld>
            <a:endParaRPr lang="en-US"/>
          </a:p>
        </p:txBody>
      </p:sp>
    </p:spTree>
    <p:extLst>
      <p:ext uri="{BB962C8B-B14F-4D97-AF65-F5344CB8AC3E}">
        <p14:creationId xmlns:p14="http://schemas.microsoft.com/office/powerpoint/2010/main" val="3393869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Sheep</a:t>
            </a:r>
            <a:r>
              <a:rPr lang="en-US" baseline="0" dirty="0" smtClean="0"/>
              <a:t> Brain – which the kids enjoyed , as you can see by their expressions! Perception activity, with the displacement glasses was a real hit as well!</a:t>
            </a:r>
            <a:endParaRPr lang="en-US" dirty="0"/>
          </a:p>
        </p:txBody>
      </p:sp>
      <p:sp>
        <p:nvSpPr>
          <p:cNvPr id="4" name="Slide Number Placeholder 3"/>
          <p:cNvSpPr>
            <a:spLocks noGrp="1"/>
          </p:cNvSpPr>
          <p:nvPr>
            <p:ph type="sldNum" sz="quarter" idx="10"/>
          </p:nvPr>
        </p:nvSpPr>
        <p:spPr/>
        <p:txBody>
          <a:bodyPr/>
          <a:lstStyle/>
          <a:p>
            <a:fld id="{57D82C9F-4229-40A5-9367-B165912D41B7}" type="slidenum">
              <a:rPr lang="en-US" smtClean="0"/>
              <a:t>20</a:t>
            </a:fld>
            <a:endParaRPr lang="en-US"/>
          </a:p>
        </p:txBody>
      </p:sp>
    </p:spTree>
    <p:extLst>
      <p:ext uri="{BB962C8B-B14F-4D97-AF65-F5344CB8AC3E}">
        <p14:creationId xmlns:p14="http://schemas.microsoft.com/office/powerpoint/2010/main" val="1853206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Amanda</a:t>
            </a:r>
            <a:r>
              <a:rPr lang="en-US" baseline="0" dirty="0" smtClean="0"/>
              <a:t> teaching the students about the structures of the brain</a:t>
            </a:r>
            <a:endParaRPr lang="en-US" dirty="0"/>
          </a:p>
        </p:txBody>
      </p:sp>
      <p:sp>
        <p:nvSpPr>
          <p:cNvPr id="4" name="Slide Number Placeholder 3"/>
          <p:cNvSpPr>
            <a:spLocks noGrp="1"/>
          </p:cNvSpPr>
          <p:nvPr>
            <p:ph type="sldNum" sz="quarter" idx="10"/>
          </p:nvPr>
        </p:nvSpPr>
        <p:spPr/>
        <p:txBody>
          <a:bodyPr/>
          <a:lstStyle/>
          <a:p>
            <a:fld id="{57D82C9F-4229-40A5-9367-B165912D41B7}" type="slidenum">
              <a:rPr lang="en-US" smtClean="0"/>
              <a:t>21</a:t>
            </a:fld>
            <a:endParaRPr lang="en-US"/>
          </a:p>
        </p:txBody>
      </p:sp>
    </p:spTree>
    <p:extLst>
      <p:ext uri="{BB962C8B-B14F-4D97-AF65-F5344CB8AC3E}">
        <p14:creationId xmlns:p14="http://schemas.microsoft.com/office/powerpoint/2010/main" val="1976143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were given resources to take home to their parents as well as Brain Coloring Books, pamphlets related to brain safety, and the brain book written about the Phillies  by one of my students – How Baseball Players use Their Brain! </a:t>
            </a:r>
            <a:endParaRPr lang="en-US" dirty="0"/>
          </a:p>
        </p:txBody>
      </p:sp>
      <p:sp>
        <p:nvSpPr>
          <p:cNvPr id="4" name="Slide Number Placeholder 3"/>
          <p:cNvSpPr>
            <a:spLocks noGrp="1"/>
          </p:cNvSpPr>
          <p:nvPr>
            <p:ph type="sldNum" sz="quarter" idx="10"/>
          </p:nvPr>
        </p:nvSpPr>
        <p:spPr/>
        <p:txBody>
          <a:bodyPr/>
          <a:lstStyle/>
          <a:p>
            <a:fld id="{57D82C9F-4229-40A5-9367-B165912D41B7}" type="slidenum">
              <a:rPr lang="en-US" smtClean="0"/>
              <a:t>25</a:t>
            </a:fld>
            <a:endParaRPr lang="en-US"/>
          </a:p>
        </p:txBody>
      </p:sp>
    </p:spTree>
    <p:extLst>
      <p:ext uri="{BB962C8B-B14F-4D97-AF65-F5344CB8AC3E}">
        <p14:creationId xmlns:p14="http://schemas.microsoft.com/office/powerpoint/2010/main" val="3889580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DE92D0-1BC8-4494-99D8-38BBD3BD71FB}"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2790156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E92D0-1BC8-4494-99D8-38BBD3BD71FB}"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4148142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E92D0-1BC8-4494-99D8-38BBD3BD71FB}"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3798120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E92D0-1BC8-4494-99D8-38BBD3BD71FB}"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1642982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DE92D0-1BC8-4494-99D8-38BBD3BD71FB}"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598761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DE92D0-1BC8-4494-99D8-38BBD3BD71FB}" type="datetimeFigureOut">
              <a:rPr lang="en-US" smtClean="0"/>
              <a:t>7/14/2012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368640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DE92D0-1BC8-4494-99D8-38BBD3BD71FB}" type="datetimeFigureOut">
              <a:rPr lang="en-US" smtClean="0"/>
              <a:t>7/14/2012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2936824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DE92D0-1BC8-4494-99D8-38BBD3BD71FB}" type="datetimeFigureOut">
              <a:rPr lang="en-US" smtClean="0"/>
              <a:t>7/14/2012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2541681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DE92D0-1BC8-4494-99D8-38BBD3BD71FB}" type="datetimeFigureOut">
              <a:rPr lang="en-US" smtClean="0"/>
              <a:t>7/14/2012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1177364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DE92D0-1BC8-4494-99D8-38BBD3BD71FB}" type="datetimeFigureOut">
              <a:rPr lang="en-US" smtClean="0"/>
              <a:t>7/14/2012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870070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DE92D0-1BC8-4494-99D8-38BBD3BD71FB}" type="datetimeFigureOut">
              <a:rPr lang="en-US" smtClean="0"/>
              <a:t>7/14/2012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284BF-00EE-450A-A2A0-D6AED9BD3F50}" type="slidenum">
              <a:rPr lang="en-US" smtClean="0"/>
              <a:t>‹#›</a:t>
            </a:fld>
            <a:endParaRPr lang="en-US"/>
          </a:p>
        </p:txBody>
      </p:sp>
    </p:spTree>
    <p:extLst>
      <p:ext uri="{BB962C8B-B14F-4D97-AF65-F5344CB8AC3E}">
        <p14:creationId xmlns:p14="http://schemas.microsoft.com/office/powerpoint/2010/main" val="1111739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DE92D0-1BC8-4494-99D8-38BBD3BD71FB}" type="datetimeFigureOut">
              <a:rPr lang="en-US" smtClean="0"/>
              <a:t>7/14/2012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284BF-00EE-450A-A2A0-D6AED9BD3F50}" type="slidenum">
              <a:rPr lang="en-US" smtClean="0"/>
              <a:t>‹#›</a:t>
            </a:fld>
            <a:endParaRPr lang="en-US"/>
          </a:p>
        </p:txBody>
      </p:sp>
    </p:spTree>
    <p:extLst>
      <p:ext uri="{BB962C8B-B14F-4D97-AF65-F5344CB8AC3E}">
        <p14:creationId xmlns:p14="http://schemas.microsoft.com/office/powerpoint/2010/main" val="3948196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apa.org/ed/precollege/topss/lessons/secure/biobases-1.aspx"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hyperlink" Target="http://members.apa.org/topss/bioact2.4.html" TargetMode="External"/><Relationship Id="rId3" Type="http://schemas.openxmlformats.org/officeDocument/2006/relationships/hyperlink" Target="http://www.apa.org/ed/precollege/topss/lessons/secure/biobases-2-1.aspx" TargetMode="External"/><Relationship Id="rId7" Type="http://schemas.openxmlformats.org/officeDocument/2006/relationships/hyperlink" Target="http://www.apa.org/ed/precollege/topss/lessons/secure/biobases-2-4.aspx" TargetMode="External"/><Relationship Id="rId2" Type="http://schemas.openxmlformats.org/officeDocument/2006/relationships/hyperlink" Target="http://www.apa.org/ed/precollege/topss/lessons/secure/biobases-2.aspx" TargetMode="External"/><Relationship Id="rId1" Type="http://schemas.openxmlformats.org/officeDocument/2006/relationships/slideLayout" Target="../slideLayouts/slideLayout7.xml"/><Relationship Id="rId6" Type="http://schemas.openxmlformats.org/officeDocument/2006/relationships/hyperlink" Target="http://members.apa.org/topss/bioact2.3.html" TargetMode="External"/><Relationship Id="rId5" Type="http://schemas.openxmlformats.org/officeDocument/2006/relationships/hyperlink" Target="http://www.apa.org/ed/precollege/topss/lessons/secure/biobases-2-3.aspx" TargetMode="External"/><Relationship Id="rId4" Type="http://schemas.openxmlformats.org/officeDocument/2006/relationships/hyperlink" Target="http://www.apa.org/ed/precollege/topss/lessons/secure/biobases-2-2.aspx"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cience.education.nih.gov/supplements/nih2/addiction/default.htm" TargetMode="External"/><Relationship Id="rId2" Type="http://schemas.openxmlformats.org/officeDocument/2006/relationships/image" Target="../media/image5.tmp"/><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cience.education.nih.gov/supplements/nih2/addiction/guide/guide_toc.htm" TargetMode="External"/><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cience.education.nih.gov/supplements/nih2/addiction/activities/activities_toc.ht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dana.org/brainweek/" TargetMode="External"/><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hyperlink" Target="https://twitter.com/" TargetMode="External"/><Relationship Id="rId4" Type="http://schemas.openxmlformats.org/officeDocument/2006/relationships/hyperlink" Target="http://www.facebook.com/BrainAwarenessWeek"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dana.org/brainweek/" TargetMode="External"/><Relationship Id="rId2" Type="http://schemas.openxmlformats.org/officeDocument/2006/relationships/image" Target="../media/image9.tmp"/><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kids.niehs.nih.gov/games.htm" TargetMode="External"/><Relationship Id="rId2" Type="http://schemas.openxmlformats.org/officeDocument/2006/relationships/hyperlink" Target="http://faculty.washington.edu/chudler/chgames.html" TargetMode="External"/><Relationship Id="rId1" Type="http://schemas.openxmlformats.org/officeDocument/2006/relationships/slideLayout" Target="../slideLayouts/slideLayout7.xml"/><Relationship Id="rId5" Type="http://schemas.openxmlformats.org/officeDocument/2006/relationships/hyperlink" Target="http://www.dana.org/brainweek/resources/graphics/other.aspx" TargetMode="External"/><Relationship Id="rId4" Type="http://schemas.openxmlformats.org/officeDocument/2006/relationships/hyperlink" Target="http://www.dana.org/brainweek/resources/graphics/logos.aspx"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hyperlink" Target="http://faculty.washington.edu/chudler/neurok.html"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chemeClr val="tx2"/>
                </a:solidFill>
              </a:rPr>
              <a:t/>
            </a:r>
            <a:br>
              <a:rPr lang="en-US" dirty="0" smtClean="0">
                <a:solidFill>
                  <a:schemeClr val="tx2"/>
                </a:solidFill>
              </a:rPr>
            </a:br>
            <a:r>
              <a:rPr lang="en-US" dirty="0" smtClean="0">
                <a:solidFill>
                  <a:schemeClr val="tx2"/>
                </a:solidFill>
              </a:rPr>
              <a:t/>
            </a:r>
            <a:br>
              <a:rPr lang="en-US" dirty="0" smtClean="0">
                <a:solidFill>
                  <a:schemeClr val="tx2"/>
                </a:solidFill>
              </a:rPr>
            </a:br>
            <a:r>
              <a:rPr lang="en-US" dirty="0" smtClean="0">
                <a:solidFill>
                  <a:schemeClr val="tx2"/>
                </a:solidFill>
              </a:rPr>
              <a:t/>
            </a:r>
            <a:br>
              <a:rPr lang="en-US" dirty="0" smtClean="0">
                <a:solidFill>
                  <a:schemeClr val="tx2"/>
                </a:solidFill>
              </a:rPr>
            </a:br>
            <a:r>
              <a:rPr lang="en-US" b="1" dirty="0">
                <a:solidFill>
                  <a:srgbClr val="7030A0"/>
                </a:solidFill>
              </a:rPr>
              <a:t>T</a:t>
            </a:r>
            <a:r>
              <a:rPr lang="en-US" b="1" dirty="0" smtClean="0">
                <a:solidFill>
                  <a:srgbClr val="7030A0"/>
                </a:solidFill>
              </a:rPr>
              <a:t>eaching the Biological Bases of Behavior</a:t>
            </a:r>
            <a:endParaRPr lang="en-US" b="1" dirty="0">
              <a:solidFill>
                <a:srgbClr val="7030A0"/>
              </a:solidFill>
            </a:endParaRPr>
          </a:p>
        </p:txBody>
      </p:sp>
      <p:sp>
        <p:nvSpPr>
          <p:cNvPr id="3" name="Subtitle 2"/>
          <p:cNvSpPr>
            <a:spLocks noGrp="1"/>
          </p:cNvSpPr>
          <p:nvPr>
            <p:ph type="subTitle" idx="1"/>
          </p:nvPr>
        </p:nvSpPr>
        <p:spPr/>
        <p:txBody>
          <a:bodyPr>
            <a:normAutofit fontScale="85000" lnSpcReduction="10000"/>
          </a:bodyPr>
          <a:lstStyle/>
          <a:p>
            <a:pPr lvl="0">
              <a:spcBef>
                <a:spcPts val="580"/>
              </a:spcBef>
              <a:buClr>
                <a:srgbClr val="D34817"/>
              </a:buClr>
              <a:buSzPct val="85000"/>
            </a:pPr>
            <a:endParaRPr lang="en-US" sz="2600" b="1" dirty="0" smtClean="0">
              <a:solidFill>
                <a:srgbClr val="7030A0"/>
              </a:solidFill>
              <a:latin typeface="Perpetua"/>
            </a:endParaRPr>
          </a:p>
          <a:p>
            <a:pPr lvl="0">
              <a:spcBef>
                <a:spcPts val="580"/>
              </a:spcBef>
              <a:buClr>
                <a:srgbClr val="D34817"/>
              </a:buClr>
              <a:buSzPct val="85000"/>
            </a:pPr>
            <a:endParaRPr lang="en-US" sz="2600" b="1" dirty="0" smtClean="0">
              <a:solidFill>
                <a:schemeClr val="tx2">
                  <a:lumMod val="60000"/>
                  <a:lumOff val="40000"/>
                </a:schemeClr>
              </a:solidFill>
              <a:latin typeface="Perpetua"/>
            </a:endParaRPr>
          </a:p>
          <a:p>
            <a:pPr lvl="0">
              <a:spcBef>
                <a:spcPts val="580"/>
              </a:spcBef>
              <a:buClr>
                <a:srgbClr val="D34817"/>
              </a:buClr>
              <a:buSzPct val="85000"/>
            </a:pPr>
            <a:r>
              <a:rPr lang="en-US" sz="2600" b="1" dirty="0" smtClean="0">
                <a:solidFill>
                  <a:srgbClr val="7030A0"/>
                </a:solidFill>
                <a:latin typeface="Perpetua"/>
              </a:rPr>
              <a:t>Clark University </a:t>
            </a:r>
            <a:r>
              <a:rPr lang="en-US" sz="2600" b="1" dirty="0">
                <a:solidFill>
                  <a:srgbClr val="7030A0"/>
                </a:solidFill>
                <a:latin typeface="Perpetua"/>
              </a:rPr>
              <a:t>Workshop for High School Teachers </a:t>
            </a:r>
          </a:p>
          <a:p>
            <a:r>
              <a:rPr lang="en-US" b="1" dirty="0" smtClean="0">
                <a:solidFill>
                  <a:srgbClr val="7030A0"/>
                </a:solidFill>
              </a:rPr>
              <a:t>2012</a:t>
            </a:r>
            <a:endParaRPr lang="en-US" b="1" dirty="0">
              <a:solidFill>
                <a:srgbClr val="7030A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9351" y="381000"/>
            <a:ext cx="2500884" cy="2493677"/>
          </a:xfrm>
          <a:prstGeom prst="rect">
            <a:avLst/>
          </a:prstGeom>
        </p:spPr>
      </p:pic>
    </p:spTree>
    <p:extLst>
      <p:ext uri="{BB962C8B-B14F-4D97-AF65-F5344CB8AC3E}">
        <p14:creationId xmlns:p14="http://schemas.microsoft.com/office/powerpoint/2010/main" val="16316246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686800" cy="4093428"/>
          </a:xfrm>
          <a:prstGeom prst="rect">
            <a:avLst/>
          </a:prstGeom>
        </p:spPr>
        <p:txBody>
          <a:bodyPr wrap="square">
            <a:spAutoFit/>
          </a:bodyPr>
          <a:lstStyle/>
          <a:p>
            <a:r>
              <a:rPr lang="en-US" sz="3200" b="1" dirty="0">
                <a:solidFill>
                  <a:srgbClr val="7030A0"/>
                </a:solidFill>
              </a:rPr>
              <a:t>Content Standard 4:</a:t>
            </a:r>
            <a:r>
              <a:rPr lang="en-US" sz="3200" dirty="0">
                <a:solidFill>
                  <a:srgbClr val="7030A0"/>
                </a:solidFill>
              </a:rPr>
              <a:t> Methods and issues related to biological </a:t>
            </a:r>
            <a:r>
              <a:rPr lang="en-US" sz="3200" dirty="0" smtClean="0">
                <a:solidFill>
                  <a:srgbClr val="7030A0"/>
                </a:solidFill>
              </a:rPr>
              <a:t>advances</a:t>
            </a:r>
          </a:p>
          <a:p>
            <a:r>
              <a:rPr lang="en-US" sz="2800" dirty="0"/>
              <a:t/>
            </a:r>
            <a:br>
              <a:rPr lang="en-US" sz="2800" dirty="0"/>
            </a:br>
            <a:r>
              <a:rPr lang="en-US" sz="2800" dirty="0"/>
              <a:t>Students are able to (performance standards</a:t>
            </a:r>
            <a:r>
              <a:rPr lang="en-US" sz="2800" dirty="0" smtClean="0"/>
              <a:t>):</a:t>
            </a:r>
            <a:r>
              <a:rPr lang="en-US" sz="2800" dirty="0"/>
              <a:t/>
            </a:r>
            <a:br>
              <a:rPr lang="en-US" sz="2800" dirty="0"/>
            </a:br>
            <a:r>
              <a:rPr lang="en-US" sz="2800" dirty="0"/>
              <a:t>4.1 Identify tools used to study the nervous system.</a:t>
            </a:r>
          </a:p>
          <a:p>
            <a:r>
              <a:rPr lang="en-US" sz="2800" dirty="0"/>
              <a:t>4.2 Describe advances made in neuroscience.</a:t>
            </a:r>
          </a:p>
          <a:p>
            <a:r>
              <a:rPr lang="en-US" sz="2800" dirty="0"/>
              <a:t>4.3 Discuss issues related to scientific advances in neuroscience and genetics.</a:t>
            </a:r>
          </a:p>
          <a:p>
            <a:endParaRPr lang="en-US" sz="2800" b="1" dirty="0">
              <a:effectLst/>
            </a:endParaRPr>
          </a:p>
        </p:txBody>
      </p:sp>
    </p:spTree>
    <p:extLst>
      <p:ext uri="{BB962C8B-B14F-4D97-AF65-F5344CB8AC3E}">
        <p14:creationId xmlns:p14="http://schemas.microsoft.com/office/powerpoint/2010/main" val="3777606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Biological Bases of Behavior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685800" y="304799"/>
            <a:ext cx="8229600" cy="523220"/>
          </a:xfrm>
          <a:prstGeom prst="rect">
            <a:avLst/>
          </a:prstGeom>
          <a:noFill/>
        </p:spPr>
        <p:txBody>
          <a:bodyPr wrap="square" rtlCol="0">
            <a:spAutoFit/>
          </a:bodyPr>
          <a:lstStyle/>
          <a:p>
            <a:r>
              <a:rPr lang="en-US" sz="2800" b="1" dirty="0" smtClean="0"/>
              <a:t>TOPSS Unit Plan : The Biological Bases of Behavior</a:t>
            </a:r>
            <a:endParaRPr lang="en-US" sz="2800" b="1" dirty="0"/>
          </a:p>
        </p:txBody>
      </p:sp>
    </p:spTree>
    <p:extLst>
      <p:ext uri="{BB962C8B-B14F-4D97-AF65-F5344CB8AC3E}">
        <p14:creationId xmlns:p14="http://schemas.microsoft.com/office/powerpoint/2010/main" val="2266069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763000" cy="6432530"/>
          </a:xfrm>
          <a:prstGeom prst="rect">
            <a:avLst/>
          </a:prstGeom>
        </p:spPr>
        <p:txBody>
          <a:bodyPr wrap="square">
            <a:spAutoFit/>
          </a:bodyPr>
          <a:lstStyle/>
          <a:p>
            <a:r>
              <a:rPr lang="en-US" sz="2800" b="1" dirty="0" smtClean="0"/>
              <a:t>Lesson 1</a:t>
            </a:r>
          </a:p>
          <a:p>
            <a:r>
              <a:rPr lang="en-US" sz="2400" dirty="0" smtClean="0">
                <a:hlinkClick r:id="rId2" action="ppaction://hlinkfile"/>
              </a:rPr>
              <a:t>Techniques to learn about the brain and neural function</a:t>
            </a:r>
            <a:r>
              <a:rPr lang="en-US" sz="2400" dirty="0" smtClean="0"/>
              <a:t> </a:t>
            </a:r>
          </a:p>
          <a:p>
            <a:r>
              <a:rPr lang="en-US" sz="2400" dirty="0" smtClean="0">
                <a:solidFill>
                  <a:srgbClr val="FF0000"/>
                </a:solidFill>
              </a:rPr>
              <a:t>Show a videotape </a:t>
            </a:r>
            <a:r>
              <a:rPr lang="en-US" sz="2400" dirty="0" smtClean="0"/>
              <a:t>clip that relates change of behavior, i.e. loss of function, to damage to specific area of the brain selected from: </a:t>
            </a:r>
            <a:r>
              <a:rPr lang="en-US" sz="2400" i="1" dirty="0" smtClean="0"/>
              <a:t>The Story of Phineas Gage</a:t>
            </a:r>
            <a:r>
              <a:rPr lang="en-US" sz="2400" dirty="0" smtClean="0"/>
              <a:t> (The Brain Series Teaching Module 2), </a:t>
            </a:r>
            <a:r>
              <a:rPr lang="en-US" sz="2400" i="1" dirty="0" smtClean="0"/>
              <a:t>Life Without Memory: The Case of Clive Wearing</a:t>
            </a:r>
            <a:r>
              <a:rPr lang="en-US" sz="2400" dirty="0" smtClean="0"/>
              <a:t> (The Mind Series Teaching Module 24) or excerpt from </a:t>
            </a:r>
            <a:r>
              <a:rPr lang="en-US" sz="2400" i="1" dirty="0" smtClean="0"/>
              <a:t>The Man Who Mistook His Wife for a Hat</a:t>
            </a:r>
            <a:r>
              <a:rPr lang="en-US" sz="2400" b="1" dirty="0" smtClean="0"/>
              <a:t>.</a:t>
            </a:r>
            <a:endParaRPr lang="en-US" sz="2400" dirty="0" smtClean="0"/>
          </a:p>
          <a:p>
            <a:r>
              <a:rPr lang="en-US" sz="2400" dirty="0" smtClean="0">
                <a:solidFill>
                  <a:srgbClr val="FF0000"/>
                </a:solidFill>
              </a:rPr>
              <a:t>Use slides, transparencies, pictures </a:t>
            </a:r>
            <a:r>
              <a:rPr lang="en-US" sz="2400" dirty="0" smtClean="0"/>
              <a:t>and microscope slides to illustrate techniques used to learn about brain and neural function (Content Outline Lesson 1).</a:t>
            </a:r>
          </a:p>
          <a:p>
            <a:r>
              <a:rPr lang="en-US" sz="2400" dirty="0" smtClean="0">
                <a:solidFill>
                  <a:srgbClr val="FF0000"/>
                </a:solidFill>
              </a:rPr>
              <a:t>Show a videotape clip </a:t>
            </a:r>
            <a:r>
              <a:rPr lang="en-US" sz="2400" dirty="0" smtClean="0"/>
              <a:t>illustrating techniques selected from: </a:t>
            </a:r>
            <a:r>
              <a:rPr lang="en-US" sz="2400" i="1" dirty="0" smtClean="0"/>
              <a:t>Overview of Brain Organization</a:t>
            </a:r>
            <a:r>
              <a:rPr lang="en-US" sz="2400" dirty="0" smtClean="0"/>
              <a:t> (The Brain Module 1), </a:t>
            </a:r>
            <a:r>
              <a:rPr lang="en-US" sz="2400" i="1" dirty="0" smtClean="0"/>
              <a:t>Recording Integrated Brain Activity</a:t>
            </a:r>
            <a:r>
              <a:rPr lang="en-US" sz="2400" dirty="0" smtClean="0"/>
              <a:t> (The Mind Module 5), excerpt from </a:t>
            </a:r>
            <a:r>
              <a:rPr lang="en-US" sz="2400" i="1" dirty="0" smtClean="0"/>
              <a:t>The Behaving Brain</a:t>
            </a:r>
            <a:r>
              <a:rPr lang="en-US" sz="2400" dirty="0" smtClean="0"/>
              <a:t> (from Discovering Psychology) or magazine/journal article — such as from the September 1992 </a:t>
            </a:r>
            <a:r>
              <a:rPr lang="en-US" sz="2400" i="1" dirty="0" smtClean="0"/>
              <a:t>Scientific American.</a:t>
            </a:r>
            <a:endParaRPr lang="en-US" sz="2400" dirty="0" smtClean="0"/>
          </a:p>
          <a:p>
            <a:r>
              <a:rPr lang="en-US" sz="2400" dirty="0" smtClean="0">
                <a:solidFill>
                  <a:srgbClr val="FF0000"/>
                </a:solidFill>
              </a:rPr>
              <a:t>Select from Questions for Discussion/Critical Thinking</a:t>
            </a:r>
          </a:p>
        </p:txBody>
      </p:sp>
    </p:spTree>
    <p:extLst>
      <p:ext uri="{BB962C8B-B14F-4D97-AF65-F5344CB8AC3E}">
        <p14:creationId xmlns:p14="http://schemas.microsoft.com/office/powerpoint/2010/main" val="3329609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97346"/>
            <a:ext cx="8534400" cy="6432530"/>
          </a:xfrm>
          <a:prstGeom prst="rect">
            <a:avLst/>
          </a:prstGeom>
        </p:spPr>
        <p:txBody>
          <a:bodyPr wrap="square">
            <a:spAutoFit/>
          </a:bodyPr>
          <a:lstStyle/>
          <a:p>
            <a:r>
              <a:rPr lang="en-US" sz="2800" b="1" dirty="0" smtClean="0"/>
              <a:t>Lesson 2</a:t>
            </a:r>
          </a:p>
          <a:p>
            <a:r>
              <a:rPr lang="en-US" sz="2400" dirty="0" smtClean="0">
                <a:hlinkClick r:id="rId2" action="ppaction://hlinkfile"/>
              </a:rPr>
              <a:t>The neuron — unit of structure and function of the nervous system</a:t>
            </a:r>
            <a:r>
              <a:rPr lang="en-US" sz="2400" dirty="0" smtClean="0"/>
              <a:t> </a:t>
            </a:r>
          </a:p>
          <a:p>
            <a:r>
              <a:rPr lang="en-US" sz="2400" dirty="0" smtClean="0">
                <a:solidFill>
                  <a:srgbClr val="FF0000"/>
                </a:solidFill>
              </a:rPr>
              <a:t>Show the first few minutes of "The Behaving Brain</a:t>
            </a:r>
            <a:r>
              <a:rPr lang="en-US" sz="2400" dirty="0" smtClean="0"/>
              <a:t>" from the Discovering Psychology series dealing with the structure and function of the neuron.</a:t>
            </a:r>
          </a:p>
          <a:p>
            <a:r>
              <a:rPr lang="en-US" sz="2400" dirty="0" smtClean="0">
                <a:solidFill>
                  <a:srgbClr val="FF0000"/>
                </a:solidFill>
              </a:rPr>
              <a:t>Use transparencies or pictures </a:t>
            </a:r>
            <a:r>
              <a:rPr lang="en-US" sz="2400" dirty="0" smtClean="0"/>
              <a:t>of the neuron, synapse, a graph of the electrical changes in axonal polarization during impulse propagation and the reflex arc to illustrate the relationship of structure and function.</a:t>
            </a:r>
          </a:p>
          <a:p>
            <a:r>
              <a:rPr lang="en-US" sz="2400" dirty="0" smtClean="0">
                <a:solidFill>
                  <a:srgbClr val="FF0000"/>
                </a:solidFill>
              </a:rPr>
              <a:t>Have students do Module A: Neural Messages of the </a:t>
            </a:r>
            <a:r>
              <a:rPr lang="en-US" sz="2400" dirty="0" err="1" smtClean="0">
                <a:solidFill>
                  <a:srgbClr val="FF0000"/>
                </a:solidFill>
              </a:rPr>
              <a:t>PsychSim</a:t>
            </a:r>
            <a:r>
              <a:rPr lang="en-US" sz="2400" dirty="0" smtClean="0">
                <a:solidFill>
                  <a:srgbClr val="FF0000"/>
                </a:solidFill>
              </a:rPr>
              <a:t> </a:t>
            </a:r>
            <a:r>
              <a:rPr lang="en-US" sz="2400" dirty="0" smtClean="0"/>
              <a:t>computer lab series or do Activity 2.1 </a:t>
            </a:r>
            <a:r>
              <a:rPr lang="en-US" sz="2400" i="1" dirty="0" smtClean="0">
                <a:hlinkClick r:id="rId3" action="ppaction://hlinkfile"/>
              </a:rPr>
              <a:t>Neurons and Impulse Conduction</a:t>
            </a:r>
            <a:r>
              <a:rPr lang="en-US" sz="2400" i="1" dirty="0" smtClean="0"/>
              <a:t> </a:t>
            </a:r>
            <a:r>
              <a:rPr lang="en-US" sz="2400" dirty="0" smtClean="0"/>
              <a:t>or do Activity 2.2 </a:t>
            </a:r>
            <a:r>
              <a:rPr lang="en-US" sz="2400" i="1" dirty="0" smtClean="0">
                <a:hlinkClick r:id="rId4" action="ppaction://hlinkfile"/>
              </a:rPr>
              <a:t>Conduction Of A Neuronal Impulse</a:t>
            </a:r>
            <a:r>
              <a:rPr lang="en-US" sz="2400" i="1" dirty="0" smtClean="0"/>
              <a:t> </a:t>
            </a:r>
            <a:r>
              <a:rPr lang="en-US" sz="2400" dirty="0" smtClean="0"/>
              <a:t>or do Activity 2.3 </a:t>
            </a:r>
            <a:r>
              <a:rPr lang="en-US" sz="2400" i="1" dirty="0" smtClean="0">
                <a:hlinkClick r:id="rId5" action="ppaction://hlinkfile"/>
              </a:rPr>
              <a:t>Using Dominoes To Help Explain The Action Potential</a:t>
            </a:r>
            <a:r>
              <a:rPr lang="en-US" sz="2400" i="1" dirty="0" smtClean="0"/>
              <a:t> </a:t>
            </a:r>
            <a:r>
              <a:rPr lang="en-US" sz="2400" i="1" dirty="0" smtClean="0">
                <a:hlinkClick r:id="rId6"/>
              </a:rPr>
              <a:t>.</a:t>
            </a:r>
            <a:endParaRPr lang="en-US" sz="2400" dirty="0" smtClean="0"/>
          </a:p>
          <a:p>
            <a:r>
              <a:rPr lang="en-US" sz="2400" dirty="0" smtClean="0"/>
              <a:t>Do Activity 2.4 </a:t>
            </a:r>
            <a:r>
              <a:rPr lang="en-US" sz="2400" i="1" dirty="0" smtClean="0">
                <a:hlinkClick r:id="rId7" action="ppaction://hlinkfile"/>
              </a:rPr>
              <a:t>Demonstrating Simple Behavior: Patellar, Pupillary and Plantar Reflexes</a:t>
            </a:r>
            <a:r>
              <a:rPr lang="en-US" sz="2400" i="1" dirty="0" smtClean="0"/>
              <a:t> </a:t>
            </a:r>
            <a:r>
              <a:rPr lang="en-US" sz="2400" i="1" dirty="0" smtClean="0">
                <a:hlinkClick r:id="rId8"/>
              </a:rPr>
              <a:t>.</a:t>
            </a:r>
            <a:endParaRPr lang="en-US" sz="2400" dirty="0" smtClean="0"/>
          </a:p>
          <a:p>
            <a:r>
              <a:rPr lang="en-US" sz="2400" dirty="0" smtClean="0">
                <a:solidFill>
                  <a:srgbClr val="FF0000"/>
                </a:solidFill>
              </a:rPr>
              <a:t>Select from Questions for Discussion/Critical Thinking</a:t>
            </a:r>
            <a:endParaRPr lang="en-US" sz="2400" dirty="0">
              <a:solidFill>
                <a:srgbClr val="FF0000"/>
              </a:solidFill>
            </a:endParaRPr>
          </a:p>
        </p:txBody>
      </p:sp>
    </p:spTree>
    <p:extLst>
      <p:ext uri="{BB962C8B-B14F-4D97-AF65-F5344CB8AC3E}">
        <p14:creationId xmlns:p14="http://schemas.microsoft.com/office/powerpoint/2010/main" val="4487559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Biological Bases of Behavior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1219201" y="318655"/>
            <a:ext cx="7467600" cy="400110"/>
          </a:xfrm>
          <a:prstGeom prst="rect">
            <a:avLst/>
          </a:prstGeom>
          <a:noFill/>
        </p:spPr>
        <p:txBody>
          <a:bodyPr wrap="square" rtlCol="0">
            <a:spAutoFit/>
          </a:bodyPr>
          <a:lstStyle/>
          <a:p>
            <a:r>
              <a:rPr lang="en-US" sz="2000" b="1" dirty="0">
                <a:solidFill>
                  <a:srgbClr val="7030A0"/>
                </a:solidFill>
              </a:rPr>
              <a:t>http://www.apa.org/ed/precollege/topss/lessons/index.aspx</a:t>
            </a:r>
          </a:p>
        </p:txBody>
      </p:sp>
    </p:spTree>
    <p:extLst>
      <p:ext uri="{BB962C8B-B14F-4D97-AF65-F5344CB8AC3E}">
        <p14:creationId xmlns:p14="http://schemas.microsoft.com/office/powerpoint/2010/main" val="321058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Brain: Understanding Neurobiology Through the Study of Addiction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09" y="974589"/>
            <a:ext cx="9144000" cy="4922675"/>
          </a:xfrm>
          <a:prstGeom prst="rect">
            <a:avLst/>
          </a:prstGeom>
        </p:spPr>
      </p:pic>
      <p:sp>
        <p:nvSpPr>
          <p:cNvPr id="3" name="TextBox 2"/>
          <p:cNvSpPr txBox="1"/>
          <p:nvPr/>
        </p:nvSpPr>
        <p:spPr>
          <a:xfrm>
            <a:off x="228600" y="184850"/>
            <a:ext cx="8915400" cy="707886"/>
          </a:xfrm>
          <a:prstGeom prst="rect">
            <a:avLst/>
          </a:prstGeom>
          <a:noFill/>
        </p:spPr>
        <p:txBody>
          <a:bodyPr wrap="square" rtlCol="0">
            <a:spAutoFit/>
          </a:bodyPr>
          <a:lstStyle/>
          <a:p>
            <a:r>
              <a:rPr lang="en-US" sz="2000" b="1" dirty="0">
                <a:hlinkClick r:id="rId3"/>
              </a:rPr>
              <a:t>http://</a:t>
            </a:r>
            <a:r>
              <a:rPr lang="en-US" sz="2000" b="1" dirty="0" smtClean="0">
                <a:hlinkClick r:id="rId3"/>
              </a:rPr>
              <a:t>science.education.nih.gov/supplements/nih2/addiction/default.htm</a:t>
            </a:r>
            <a:endParaRPr lang="en-US" sz="2000" b="1" dirty="0" smtClean="0"/>
          </a:p>
          <a:p>
            <a:endParaRPr lang="en-US" sz="2000" b="1" dirty="0"/>
          </a:p>
        </p:txBody>
      </p:sp>
      <p:sp>
        <p:nvSpPr>
          <p:cNvPr id="4" name="TextBox 3"/>
          <p:cNvSpPr txBox="1"/>
          <p:nvPr/>
        </p:nvSpPr>
        <p:spPr>
          <a:xfrm>
            <a:off x="4191000" y="6086487"/>
            <a:ext cx="380999"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099892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Brain—Teacher’s Guide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685800" y="381000"/>
            <a:ext cx="8458200" cy="646331"/>
          </a:xfrm>
          <a:prstGeom prst="rect">
            <a:avLst/>
          </a:prstGeom>
          <a:noFill/>
        </p:spPr>
        <p:txBody>
          <a:bodyPr wrap="square" rtlCol="0">
            <a:spAutoFit/>
          </a:bodyPr>
          <a:lstStyle/>
          <a:p>
            <a:r>
              <a:rPr lang="en-US" dirty="0">
                <a:hlinkClick r:id="rId3"/>
              </a:rPr>
              <a:t>http://</a:t>
            </a:r>
            <a:r>
              <a:rPr lang="en-US" dirty="0" smtClean="0">
                <a:hlinkClick r:id="rId3"/>
              </a:rPr>
              <a:t>science.education.nih.gov/supplements/nih2/addiction/guide/guide_toc.htm</a:t>
            </a:r>
            <a:endParaRPr lang="en-US" dirty="0" smtClean="0"/>
          </a:p>
          <a:p>
            <a:endParaRPr lang="en-US" dirty="0"/>
          </a:p>
        </p:txBody>
      </p:sp>
    </p:spTree>
    <p:extLst>
      <p:ext uri="{BB962C8B-B14F-4D97-AF65-F5344CB8AC3E}">
        <p14:creationId xmlns:p14="http://schemas.microsoft.com/office/powerpoint/2010/main" val="3940139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Brain—Web Portion of Student Activities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71600"/>
            <a:ext cx="9144000" cy="4922675"/>
          </a:xfrm>
          <a:prstGeom prst="rect">
            <a:avLst/>
          </a:prstGeom>
        </p:spPr>
      </p:pic>
      <p:sp>
        <p:nvSpPr>
          <p:cNvPr id="3" name="TextBox 2"/>
          <p:cNvSpPr txBox="1"/>
          <p:nvPr/>
        </p:nvSpPr>
        <p:spPr>
          <a:xfrm>
            <a:off x="304801" y="533400"/>
            <a:ext cx="8839200" cy="646331"/>
          </a:xfrm>
          <a:prstGeom prst="rect">
            <a:avLst/>
          </a:prstGeom>
          <a:noFill/>
        </p:spPr>
        <p:txBody>
          <a:bodyPr wrap="square" rtlCol="0">
            <a:spAutoFit/>
          </a:bodyPr>
          <a:lstStyle/>
          <a:p>
            <a:r>
              <a:rPr lang="en-US" dirty="0">
                <a:hlinkClick r:id="rId4"/>
              </a:rPr>
              <a:t>http://</a:t>
            </a:r>
            <a:r>
              <a:rPr lang="en-US" dirty="0" smtClean="0">
                <a:hlinkClick r:id="rId4"/>
              </a:rPr>
              <a:t>science.education.nih.gov/supplements/nih2/addiction/activities/activities_toc.htm</a:t>
            </a:r>
            <a:endParaRPr lang="en-US" dirty="0" smtClean="0"/>
          </a:p>
          <a:p>
            <a:endParaRPr lang="en-US" dirty="0"/>
          </a:p>
        </p:txBody>
      </p:sp>
    </p:spTree>
    <p:extLst>
      <p:ext uri="{BB962C8B-B14F-4D97-AF65-F5344CB8AC3E}">
        <p14:creationId xmlns:p14="http://schemas.microsoft.com/office/powerpoint/2010/main" val="3720440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dana.org/uploadedImages/Images/thumb_hdr_brainAwarenes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0"/>
            <a:ext cx="3048000" cy="304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62000" y="2690336"/>
            <a:ext cx="7620000" cy="2800767"/>
          </a:xfrm>
          <a:prstGeom prst="rect">
            <a:avLst/>
          </a:prstGeom>
        </p:spPr>
        <p:txBody>
          <a:bodyPr wrap="square">
            <a:spAutoFit/>
          </a:bodyPr>
          <a:lstStyle/>
          <a:p>
            <a:r>
              <a:rPr lang="en-US" sz="2800" b="1" dirty="0" smtClean="0">
                <a:hlinkClick r:id="rId3" tooltip="Brain Awareness Week"/>
              </a:rPr>
              <a:t>Brain Awareness Week</a:t>
            </a:r>
            <a:r>
              <a:rPr lang="en-US" sz="2800" b="1" dirty="0" smtClean="0"/>
              <a:t>:</a:t>
            </a:r>
            <a:r>
              <a:rPr lang="en-US" sz="2800" dirty="0" smtClean="0"/>
              <a:t> The global campaign to increase public awareness about the progress and benefits of brain research runs all year via </a:t>
            </a:r>
            <a:r>
              <a:rPr lang="en-US" sz="2800" dirty="0" smtClean="0">
                <a:hlinkClick r:id="rId4" tooltip="Facebook"/>
              </a:rPr>
              <a:t>Facebook</a:t>
            </a:r>
            <a:r>
              <a:rPr lang="en-US" sz="2800" dirty="0" smtClean="0"/>
              <a:t> or </a:t>
            </a:r>
            <a:r>
              <a:rPr lang="en-US" sz="2800" dirty="0" smtClean="0">
                <a:hlinkClick r:id="rId5" tooltip="Twitter (#brainweek)"/>
              </a:rPr>
              <a:t>Twitter (#</a:t>
            </a:r>
            <a:r>
              <a:rPr lang="en-US" sz="2800" dirty="0" err="1" smtClean="0">
                <a:hlinkClick r:id="rId5" tooltip="Twitter (#brainweek)"/>
              </a:rPr>
              <a:t>brainweek</a:t>
            </a:r>
            <a:r>
              <a:rPr lang="en-US" sz="2800" dirty="0" smtClean="0">
                <a:hlinkClick r:id="rId5" tooltip="Twitter (#brainweek)"/>
              </a:rPr>
              <a:t>)</a:t>
            </a:r>
            <a:r>
              <a:rPr lang="en-US" sz="2800" dirty="0" smtClean="0"/>
              <a:t>. </a:t>
            </a:r>
          </a:p>
          <a:p>
            <a:endParaRPr lang="en-US" sz="2800" dirty="0"/>
          </a:p>
          <a:p>
            <a:r>
              <a:rPr lang="en-US" sz="3600" b="1" dirty="0" smtClean="0"/>
              <a:t>In 2013, the week will be March 11–17</a:t>
            </a:r>
            <a:endParaRPr lang="en-US" sz="3600" b="1" dirty="0"/>
          </a:p>
        </p:txBody>
      </p:sp>
    </p:spTree>
    <p:extLst>
      <p:ext uri="{BB962C8B-B14F-4D97-AF65-F5344CB8AC3E}">
        <p14:creationId xmlns:p14="http://schemas.microsoft.com/office/powerpoint/2010/main" val="23572206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ain Awareness Week - Dana Foundation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82" y="1143000"/>
            <a:ext cx="9144000" cy="5606065"/>
          </a:xfrm>
          <a:prstGeom prst="rect">
            <a:avLst/>
          </a:prstGeom>
        </p:spPr>
      </p:pic>
      <p:sp>
        <p:nvSpPr>
          <p:cNvPr id="3" name="TextBox 2"/>
          <p:cNvSpPr txBox="1"/>
          <p:nvPr/>
        </p:nvSpPr>
        <p:spPr>
          <a:xfrm>
            <a:off x="1759527" y="79453"/>
            <a:ext cx="6023175" cy="10772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b="1" dirty="0">
                <a:hlinkClick r:id="rId3"/>
              </a:rPr>
              <a:t>http://www.dana.org/brainweek</a:t>
            </a:r>
            <a:r>
              <a:rPr lang="en-US" sz="3200" b="1" dirty="0" smtClean="0">
                <a:hlinkClick r:id="rId3"/>
              </a:rPr>
              <a:t>/</a:t>
            </a:r>
            <a:endParaRPr lang="en-US" sz="3200" b="1" dirty="0" smtClean="0"/>
          </a:p>
          <a:p>
            <a:pPr algn="ctr"/>
            <a:endParaRPr lang="en-US" sz="3200" b="1" dirty="0"/>
          </a:p>
        </p:txBody>
      </p:sp>
    </p:spTree>
    <p:extLst>
      <p:ext uri="{BB962C8B-B14F-4D97-AF65-F5344CB8AC3E}">
        <p14:creationId xmlns:p14="http://schemas.microsoft.com/office/powerpoint/2010/main" val="2321204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676399"/>
          </a:xfrm>
        </p:spPr>
        <p:txBody>
          <a:bodyPr>
            <a:normAutofit fontScale="90000"/>
          </a:bodyPr>
          <a:lstStyle/>
          <a:p>
            <a:r>
              <a:rPr lang="en-US" b="1" dirty="0"/>
              <a:t>BIOPSYCHOLOGY DOMAIN</a:t>
            </a:r>
            <a:r>
              <a:rPr lang="en-US" dirty="0"/>
              <a:t/>
            </a:r>
            <a:br>
              <a:rPr lang="en-US" dirty="0"/>
            </a:br>
            <a:r>
              <a:rPr lang="en-US" sz="3100" b="1" dirty="0"/>
              <a:t> </a:t>
            </a:r>
            <a:r>
              <a:rPr lang="en-US" sz="3100" b="1" dirty="0" smtClean="0">
                <a:solidFill>
                  <a:srgbClr val="FF0000"/>
                </a:solidFill>
              </a:rPr>
              <a:t>The Biological Bases of Behavior</a:t>
            </a:r>
            <a:r>
              <a:rPr lang="en-US" sz="1800" b="1" dirty="0" smtClean="0">
                <a:solidFill>
                  <a:srgbClr val="FF0000"/>
                </a:solidFill>
              </a:rPr>
              <a:t/>
            </a:r>
            <a:br>
              <a:rPr lang="en-US" sz="1800" b="1" dirty="0" smtClean="0">
                <a:solidFill>
                  <a:srgbClr val="FF0000"/>
                </a:solidFill>
              </a:rPr>
            </a:br>
            <a:endParaRPr lang="en-US" dirty="0">
              <a:solidFill>
                <a:srgbClr val="FF0000"/>
              </a:solidFill>
            </a:endParaRPr>
          </a:p>
        </p:txBody>
      </p:sp>
      <p:sp>
        <p:nvSpPr>
          <p:cNvPr id="3" name="Subtitle 2"/>
          <p:cNvSpPr>
            <a:spLocks noGrp="1"/>
          </p:cNvSpPr>
          <p:nvPr>
            <p:ph type="subTitle" idx="1"/>
          </p:nvPr>
        </p:nvSpPr>
        <p:spPr>
          <a:xfrm>
            <a:off x="1371600" y="2286000"/>
            <a:ext cx="6400800" cy="3352800"/>
          </a:xfrm>
        </p:spPr>
        <p:txBody>
          <a:bodyPr>
            <a:normAutofit fontScale="92500" lnSpcReduction="20000"/>
          </a:bodyPr>
          <a:lstStyle/>
          <a:p>
            <a:r>
              <a:rPr lang="en-US" b="1" i="1" dirty="0" smtClean="0">
                <a:solidFill>
                  <a:schemeClr val="accent2">
                    <a:lumMod val="50000"/>
                  </a:schemeClr>
                </a:solidFill>
              </a:rPr>
              <a:t>How </a:t>
            </a:r>
            <a:r>
              <a:rPr lang="en-US" b="1" i="1" dirty="0">
                <a:solidFill>
                  <a:schemeClr val="accent2">
                    <a:lumMod val="50000"/>
                  </a:schemeClr>
                </a:solidFill>
              </a:rPr>
              <a:t>do systems of our body interact and affect human behavior?</a:t>
            </a:r>
          </a:p>
          <a:p>
            <a:r>
              <a:rPr lang="en-US" b="1" i="1" dirty="0">
                <a:solidFill>
                  <a:srgbClr val="FF0000"/>
                </a:solidFill>
              </a:rPr>
              <a:t>How do chemicals in our brain and body affect our behavior?</a:t>
            </a:r>
          </a:p>
          <a:p>
            <a:r>
              <a:rPr lang="en-US" b="1" i="1" dirty="0">
                <a:solidFill>
                  <a:schemeClr val="accent2">
                    <a:lumMod val="50000"/>
                  </a:schemeClr>
                </a:solidFill>
              </a:rPr>
              <a:t>Can a damaged brain repair itself?</a:t>
            </a:r>
          </a:p>
          <a:p>
            <a:r>
              <a:rPr lang="en-US" b="1" i="1" dirty="0">
                <a:solidFill>
                  <a:srgbClr val="FF0000"/>
                </a:solidFill>
              </a:rPr>
              <a:t>How are our thoughts, emotions, and behaviors a product of how our brain functions?</a:t>
            </a:r>
          </a:p>
          <a:p>
            <a:endParaRPr lang="en-US" b="1" i="1" dirty="0"/>
          </a:p>
          <a:p>
            <a:endParaRPr lang="en-US" b="1" i="1" dirty="0"/>
          </a:p>
        </p:txBody>
      </p:sp>
    </p:spTree>
    <p:extLst>
      <p:ext uri="{BB962C8B-B14F-4D97-AF65-F5344CB8AC3E}">
        <p14:creationId xmlns:p14="http://schemas.microsoft.com/office/powerpoint/2010/main" val="5951182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91796"/>
            <a:ext cx="1905000"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descr="MVC-006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37245"/>
            <a:ext cx="1905000"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newsweek0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8728" y="228600"/>
            <a:ext cx="12096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nationgeo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2999" y="535994"/>
            <a:ext cx="10953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WDHS and Oakview BAW 2008 00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0600" y="2276475"/>
            <a:ext cx="6626225" cy="441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59755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WDHS and Oakview BAW 2008 0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3775" y="1042988"/>
            <a:ext cx="7156450"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69467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ain Awareness Week - Dana Foundation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3000"/>
            <a:ext cx="9144000" cy="4922675"/>
          </a:xfrm>
          <a:prstGeom prst="rect">
            <a:avLst/>
          </a:prstGeom>
        </p:spPr>
      </p:pic>
      <p:sp>
        <p:nvSpPr>
          <p:cNvPr id="3" name="TextBox 2"/>
          <p:cNvSpPr txBox="1"/>
          <p:nvPr/>
        </p:nvSpPr>
        <p:spPr>
          <a:xfrm>
            <a:off x="3124200" y="609600"/>
            <a:ext cx="4419600" cy="584775"/>
          </a:xfrm>
          <a:prstGeom prst="rect">
            <a:avLst/>
          </a:prstGeom>
          <a:noFill/>
        </p:spPr>
        <p:txBody>
          <a:bodyPr wrap="square" rtlCol="0">
            <a:spAutoFit/>
          </a:bodyPr>
          <a:lstStyle/>
          <a:p>
            <a:r>
              <a:rPr lang="en-US" sz="3200" b="1" dirty="0" smtClean="0"/>
              <a:t>BAW Resources </a:t>
            </a:r>
            <a:endParaRPr lang="en-US" sz="3200" b="1" dirty="0"/>
          </a:p>
        </p:txBody>
      </p:sp>
    </p:spTree>
    <p:extLst>
      <p:ext uri="{BB962C8B-B14F-4D97-AF65-F5344CB8AC3E}">
        <p14:creationId xmlns:p14="http://schemas.microsoft.com/office/powerpoint/2010/main" val="4271032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909" y="1720840"/>
            <a:ext cx="8278091" cy="5201424"/>
          </a:xfrm>
          <a:prstGeom prst="rect">
            <a:avLst/>
          </a:prstGeom>
        </p:spPr>
        <p:txBody>
          <a:bodyPr wrap="square">
            <a:spAutoFit/>
          </a:bodyPr>
          <a:lstStyle/>
          <a:p>
            <a:r>
              <a:rPr lang="en-US" sz="2800" b="1" dirty="0" smtClean="0"/>
              <a:t>Other Web Sites with Puzzles to Download</a:t>
            </a:r>
          </a:p>
          <a:p>
            <a:r>
              <a:rPr lang="en-US" sz="2800" b="1" dirty="0" smtClean="0"/>
              <a:t/>
            </a:r>
            <a:br>
              <a:rPr lang="en-US" sz="2800" b="1" dirty="0" smtClean="0"/>
            </a:br>
            <a:r>
              <a:rPr lang="en-US" sz="2800" b="1" dirty="0" smtClean="0">
                <a:hlinkClick r:id="rId2" tooltip="Neuroscience for Kids"/>
              </a:rPr>
              <a:t>Neuroscience for Kids</a:t>
            </a:r>
            <a:r>
              <a:rPr lang="en-US" sz="2800" b="1" dirty="0" smtClean="0"/>
              <a:t>:</a:t>
            </a:r>
            <a:r>
              <a:rPr lang="en-US" sz="2800" dirty="0" smtClean="0"/>
              <a:t> Online and printable games, puzzles, coloring sheets, and more.</a:t>
            </a:r>
            <a:br>
              <a:rPr lang="en-US" sz="2800" dirty="0" smtClean="0"/>
            </a:br>
            <a:r>
              <a:rPr lang="en-US" sz="2800" b="1" dirty="0" smtClean="0">
                <a:hlinkClick r:id="rId3" tooltip="National Institute of Environmental Health Sciences “Kids’ Pages” (US)"/>
              </a:rPr>
              <a:t>National Institute of Environmental Health Sciences “Kids’ Pages” (US)</a:t>
            </a:r>
            <a:r>
              <a:rPr lang="en-US" sz="2800" b="1" dirty="0" smtClean="0"/>
              <a:t>:</a:t>
            </a:r>
            <a:r>
              <a:rPr lang="en-US" sz="2800" dirty="0" smtClean="0"/>
              <a:t> Online and printable games, coloring books, and puzzles, as well as a series of online optical illusions and brain teasers.</a:t>
            </a:r>
          </a:p>
          <a:p>
            <a:r>
              <a:rPr lang="en-US" sz="2800" dirty="0" smtClean="0"/>
              <a:t/>
            </a:r>
            <a:br>
              <a:rPr lang="en-US" sz="2800" dirty="0" smtClean="0"/>
            </a:br>
            <a:r>
              <a:rPr lang="en-US" sz="2800" dirty="0" smtClean="0"/>
              <a:t>Visit </a:t>
            </a:r>
            <a:r>
              <a:rPr lang="en-US" sz="2800" b="1" dirty="0" smtClean="0">
                <a:hlinkClick r:id="rId4" action="ppaction://hlinkfile" tooltip="BAW Logos"/>
              </a:rPr>
              <a:t>BAW Logos</a:t>
            </a:r>
            <a:r>
              <a:rPr lang="en-US" sz="2800" dirty="0" smtClean="0"/>
              <a:t/>
            </a:r>
            <a:br>
              <a:rPr lang="en-US" sz="2800" dirty="0" smtClean="0"/>
            </a:br>
            <a:r>
              <a:rPr lang="en-US" sz="2800" dirty="0" smtClean="0"/>
              <a:t>Visit </a:t>
            </a:r>
            <a:r>
              <a:rPr lang="en-US" sz="2800" b="1" dirty="0" smtClean="0">
                <a:hlinkClick r:id="rId5" action="ppaction://hlinkfile" tooltip="Other BAW Graphic Materials"/>
              </a:rPr>
              <a:t>Other BAW Graphic Materials</a:t>
            </a:r>
            <a:r>
              <a:rPr lang="en-US" sz="2400" dirty="0" smtClean="0"/>
              <a:t/>
            </a:r>
            <a:br>
              <a:rPr lang="en-US" sz="2400" dirty="0" smtClean="0"/>
            </a:br>
            <a:endParaRPr lang="en-US" sz="2400" dirty="0"/>
          </a:p>
        </p:txBody>
      </p:sp>
      <p:sp>
        <p:nvSpPr>
          <p:cNvPr id="3" name="TextBox 2"/>
          <p:cNvSpPr txBox="1"/>
          <p:nvPr/>
        </p:nvSpPr>
        <p:spPr>
          <a:xfrm>
            <a:off x="381001" y="685800"/>
            <a:ext cx="8534400" cy="800219"/>
          </a:xfrm>
          <a:prstGeom prst="rect">
            <a:avLst/>
          </a:prstGeom>
          <a:noFill/>
        </p:spPr>
        <p:txBody>
          <a:bodyPr wrap="square" rtlCol="0">
            <a:spAutoFit/>
          </a:bodyPr>
          <a:lstStyle/>
          <a:p>
            <a:r>
              <a:rPr lang="en-US" sz="2800" b="1" dirty="0" smtClean="0"/>
              <a:t>Downloadable materials from the Dana Alliance</a:t>
            </a:r>
            <a:r>
              <a:rPr lang="en-US" b="1" dirty="0" smtClean="0"/>
              <a:t/>
            </a:r>
            <a:br>
              <a:rPr lang="en-US" b="1" dirty="0" smtClean="0"/>
            </a:br>
            <a:r>
              <a:rPr lang="en-US" i="1" dirty="0" smtClean="0"/>
              <a:t>A collection of downloadable (PDF) puzzles and coloring sheets for partner use.</a:t>
            </a:r>
            <a:endParaRPr lang="en-US" dirty="0"/>
          </a:p>
        </p:txBody>
      </p:sp>
    </p:spTree>
    <p:extLst>
      <p:ext uri="{BB962C8B-B14F-4D97-AF65-F5344CB8AC3E}">
        <p14:creationId xmlns:p14="http://schemas.microsoft.com/office/powerpoint/2010/main" val="3981060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43345"/>
            <a:ext cx="8534400" cy="954107"/>
          </a:xfrm>
          <a:prstGeom prst="rect">
            <a:avLst/>
          </a:prstGeom>
          <a:noFill/>
        </p:spPr>
        <p:txBody>
          <a:bodyPr wrap="square" rtlCol="0">
            <a:spAutoFit/>
          </a:bodyPr>
          <a:lstStyle/>
          <a:p>
            <a:r>
              <a:rPr lang="en-US" sz="2800" b="1" dirty="0" smtClean="0">
                <a:hlinkClick r:id="rId2"/>
              </a:rPr>
              <a:t>http://faculty.washington.edu/chudler/neurok.html</a:t>
            </a:r>
            <a:endParaRPr lang="en-US" sz="2800" b="1" dirty="0" smtClean="0"/>
          </a:p>
          <a:p>
            <a:endParaRPr lang="en-US" sz="2800" b="1" dirty="0"/>
          </a:p>
        </p:txBody>
      </p:sp>
      <p:pic>
        <p:nvPicPr>
          <p:cNvPr id="3" name="Picture 2" descr="Neuroscience For Kids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5105400"/>
          </a:xfrm>
          <a:prstGeom prst="rect">
            <a:avLst/>
          </a:prstGeom>
        </p:spPr>
      </p:pic>
    </p:spTree>
    <p:extLst>
      <p:ext uri="{BB962C8B-B14F-4D97-AF65-F5344CB8AC3E}">
        <p14:creationId xmlns:p14="http://schemas.microsoft.com/office/powerpoint/2010/main" val="31555955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WDHS and Oakview BAW 2008 0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3775" y="1042988"/>
            <a:ext cx="7156450"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60795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
            </a:r>
            <a:br>
              <a:rPr lang="en-US" b="1" dirty="0" smtClean="0">
                <a:solidFill>
                  <a:srgbClr val="FF0000"/>
                </a:solidFill>
              </a:rPr>
            </a:br>
            <a:r>
              <a:rPr lang="en-US" b="1" dirty="0">
                <a:solidFill>
                  <a:srgbClr val="FF0000"/>
                </a:solidFill>
              </a:rPr>
              <a:t/>
            </a:r>
            <a:br>
              <a:rPr lang="en-US" b="1" dirty="0">
                <a:solidFill>
                  <a:srgbClr val="FF0000"/>
                </a:solidFill>
              </a:rPr>
            </a:br>
            <a:r>
              <a:rPr lang="en-US" b="1" dirty="0" smtClean="0">
                <a:solidFill>
                  <a:srgbClr val="FF0000"/>
                </a:solidFill>
              </a:rPr>
              <a:t/>
            </a:r>
            <a:br>
              <a:rPr lang="en-US" b="1" dirty="0" smtClean="0">
                <a:solidFill>
                  <a:srgbClr val="FF0000"/>
                </a:solidFill>
              </a:rPr>
            </a:br>
            <a:r>
              <a:rPr lang="en-US" b="1" dirty="0" smtClean="0">
                <a:solidFill>
                  <a:srgbClr val="FF0000"/>
                </a:solidFill>
              </a:rPr>
              <a:t>How will  your students show you what they have learned?</a:t>
            </a:r>
            <a:br>
              <a:rPr lang="en-US" b="1" dirty="0" smtClean="0">
                <a:solidFill>
                  <a:srgbClr val="FF0000"/>
                </a:solidFill>
              </a:rPr>
            </a:br>
            <a:endParaRPr lang="en-US" sz="3600" b="1"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9825" y="2843213"/>
            <a:ext cx="6864350"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219" y="4013200"/>
            <a:ext cx="2143125" cy="2133600"/>
          </a:xfrm>
          <a:prstGeom prst="rect">
            <a:avLst/>
          </a:prstGeom>
        </p:spPr>
      </p:pic>
    </p:spTree>
    <p:extLst>
      <p:ext uri="{BB962C8B-B14F-4D97-AF65-F5344CB8AC3E}">
        <p14:creationId xmlns:p14="http://schemas.microsoft.com/office/powerpoint/2010/main" val="27415858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7030A0"/>
                </a:solidFill>
              </a:rPr>
              <a:t>Sample Performance Indicators</a:t>
            </a:r>
            <a:endParaRPr lang="en-US" b="1" dirty="0">
              <a:solidFill>
                <a:srgbClr val="7030A0"/>
              </a:solidFill>
            </a:endParaRPr>
          </a:p>
        </p:txBody>
      </p:sp>
      <p:sp>
        <p:nvSpPr>
          <p:cNvPr id="4" name="TextBox 3"/>
          <p:cNvSpPr txBox="1"/>
          <p:nvPr/>
        </p:nvSpPr>
        <p:spPr>
          <a:xfrm>
            <a:off x="685800" y="1143000"/>
            <a:ext cx="8153400" cy="526297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lvl="0"/>
            <a:r>
              <a:rPr lang="en-US" sz="2800" b="1" dirty="0" smtClean="0">
                <a:solidFill>
                  <a:srgbClr val="7030A0"/>
                </a:solidFill>
              </a:rPr>
              <a:t>CS 1, PS 1.2 </a:t>
            </a:r>
            <a:r>
              <a:rPr lang="en-US" sz="2800" b="1" dirty="0">
                <a:solidFill>
                  <a:prstClr val="black"/>
                </a:solidFill>
              </a:rPr>
              <a:t>Identify the parts of the neuron and describe the basic process of neural transmission.</a:t>
            </a:r>
          </a:p>
          <a:p>
            <a:endParaRPr lang="en-US" sz="2800" b="1" i="1" dirty="0" smtClean="0"/>
          </a:p>
          <a:p>
            <a:r>
              <a:rPr lang="en-US" sz="2800" b="1" i="1" dirty="0" smtClean="0"/>
              <a:t>Students </a:t>
            </a:r>
            <a:r>
              <a:rPr lang="en-US" sz="2800" b="1" i="1" dirty="0"/>
              <a:t>may indicate this by </a:t>
            </a:r>
            <a:r>
              <a:rPr lang="en-US" sz="2800" b="1" i="1" dirty="0" smtClean="0"/>
              <a:t>:</a:t>
            </a:r>
          </a:p>
          <a:p>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Explaining how </a:t>
            </a:r>
            <a:r>
              <a:rPr lang="en-US" sz="2800" b="1" dirty="0" err="1" smtClean="0">
                <a:ln w="18000">
                  <a:solidFill>
                    <a:schemeClr val="accent2">
                      <a:satMod val="140000"/>
                    </a:schemeClr>
                  </a:solidFill>
                  <a:prstDash val="solid"/>
                  <a:miter lim="800000"/>
                </a:ln>
                <a:effectLst>
                  <a:outerShdw blurRad="25500" dist="23000" dir="7020000" algn="tl">
                    <a:srgbClr val="000000">
                      <a:alpha val="50000"/>
                    </a:srgbClr>
                  </a:outerShdw>
                </a:effectLst>
              </a:rPr>
              <a:t>neurotransmisson</a:t>
            </a: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 takes place in the synapse of a neuron by completing the graphic organizer, identifying the parts and the role each part plays in this process.</a:t>
            </a:r>
          </a:p>
          <a:p>
            <a:endParaRPr lang="en-US" sz="2800" b="1" dirty="0">
              <a:ln w="18000">
                <a:solidFill>
                  <a:schemeClr val="accent2">
                    <a:satMod val="140000"/>
                  </a:schemeClr>
                </a:solidFill>
                <a:prstDash val="solid"/>
                <a:miter lim="800000"/>
              </a:ln>
              <a:effectLst>
                <a:outerShdw blurRad="25500" dist="23000" dir="7020000" algn="tl">
                  <a:srgbClr val="000000">
                    <a:alpha val="50000"/>
                  </a:srgbClr>
                </a:outerShdw>
              </a:effectLst>
            </a:endParaRPr>
          </a:p>
          <a:p>
            <a:endPar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endParaRPr>
          </a:p>
          <a:p>
            <a:endParaRPr lang="en-US" sz="2800" b="1" dirty="0">
              <a:ln w="18000">
                <a:solidFill>
                  <a:schemeClr val="accent2">
                    <a:satMod val="140000"/>
                  </a:schemeClr>
                </a:solidFill>
                <a:prstDash val="solid"/>
                <a:miter lim="800000"/>
              </a:ln>
              <a:effectLst>
                <a:outerShdw blurRad="25500" dist="23000" dir="7020000" algn="tl">
                  <a:srgbClr val="000000">
                    <a:alpha val="50000"/>
                  </a:srgbClr>
                </a:outerShdw>
              </a:effectLst>
            </a:endParaRPr>
          </a:p>
          <a:p>
            <a:endParaRPr lang="en-US" sz="2800" b="1"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4374405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33" y="200891"/>
            <a:ext cx="7913687"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44776" y="1334055"/>
            <a:ext cx="8534400" cy="526297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lvl="0"/>
            <a:r>
              <a:rPr lang="en-US" sz="2800" b="1" dirty="0">
                <a:solidFill>
                  <a:prstClr val="black"/>
                </a:solidFill>
              </a:rPr>
              <a:t>CS 1, </a:t>
            </a:r>
            <a:r>
              <a:rPr lang="en-US" sz="2800" b="1" dirty="0" smtClean="0">
                <a:solidFill>
                  <a:prstClr val="black"/>
                </a:solidFill>
              </a:rPr>
              <a:t>Performance Standards:</a:t>
            </a:r>
            <a:endParaRPr lang="en-US" sz="2800" b="1" dirty="0">
              <a:solidFill>
                <a:prstClr val="black"/>
              </a:solidFill>
            </a:endParaRPr>
          </a:p>
          <a:p>
            <a:pPr lvl="0"/>
            <a:r>
              <a:rPr lang="en-US" sz="2800" b="1" dirty="0" smtClean="0">
                <a:solidFill>
                  <a:prstClr val="black"/>
                </a:solidFill>
              </a:rPr>
              <a:t>1.3 </a:t>
            </a:r>
            <a:r>
              <a:rPr lang="en-US" sz="2800" b="1" dirty="0">
                <a:solidFill>
                  <a:prstClr val="black"/>
                </a:solidFill>
              </a:rPr>
              <a:t>Differentiate between the structures and functions </a:t>
            </a:r>
            <a:endParaRPr lang="en-US" sz="2800" b="1" dirty="0" smtClean="0">
              <a:solidFill>
                <a:prstClr val="black"/>
              </a:solidFill>
            </a:endParaRPr>
          </a:p>
          <a:p>
            <a:pPr lvl="0"/>
            <a:r>
              <a:rPr lang="en-US" sz="2800" b="1" dirty="0" smtClean="0">
                <a:solidFill>
                  <a:prstClr val="black"/>
                </a:solidFill>
              </a:rPr>
              <a:t>of </a:t>
            </a:r>
            <a:r>
              <a:rPr lang="en-US" sz="2800" b="1" dirty="0">
                <a:solidFill>
                  <a:prstClr val="black"/>
                </a:solidFill>
              </a:rPr>
              <a:t>the various parts of the central nervous system</a:t>
            </a:r>
            <a:r>
              <a:rPr lang="en-US" sz="2800" b="1" dirty="0" smtClean="0">
                <a:solidFill>
                  <a:prstClr val="black"/>
                </a:solidFill>
              </a:rPr>
              <a:t>.</a:t>
            </a:r>
          </a:p>
          <a:p>
            <a:pPr lvl="0"/>
            <a:endParaRPr lang="en-US" sz="2800" b="1" dirty="0" smtClean="0">
              <a:solidFill>
                <a:prstClr val="black"/>
              </a:solidFill>
            </a:endParaRPr>
          </a:p>
          <a:p>
            <a:r>
              <a:rPr lang="en-US" sz="2800" b="1" i="1" dirty="0"/>
              <a:t>Students may indicate this by </a:t>
            </a:r>
            <a:r>
              <a:rPr lang="en-US" sz="2800" b="1" i="1" dirty="0" smtClean="0"/>
              <a:t>:</a:t>
            </a:r>
          </a:p>
          <a:p>
            <a:pPr lvl="0"/>
            <a:r>
              <a:rPr lang="en-US" sz="2800" b="1" dirty="0" smtClean="0">
                <a:ln w="18000">
                  <a:solidFill>
                    <a:srgbClr val="C0504D">
                      <a:satMod val="140000"/>
                    </a:srgbClr>
                  </a:solidFill>
                  <a:prstDash val="solid"/>
                  <a:miter lim="800000"/>
                </a:ln>
                <a:solidFill>
                  <a:prstClr val="black"/>
                </a:solidFill>
                <a:effectLst>
                  <a:outerShdw blurRad="25500" dist="23000" dir="7020000" algn="tl">
                    <a:srgbClr val="000000">
                      <a:alpha val="50000"/>
                    </a:srgbClr>
                  </a:outerShdw>
                </a:effectLst>
              </a:rPr>
              <a:t>Writing a story about a new superhero identifying the parts of his/her CNS that have been affected and resulting in “super abilities” .</a:t>
            </a:r>
          </a:p>
          <a:p>
            <a:pPr lvl="0"/>
            <a:endParaRPr lang="en-US" sz="2800" b="1" dirty="0">
              <a:ln w="18000">
                <a:solidFill>
                  <a:srgbClr val="C0504D">
                    <a:satMod val="140000"/>
                  </a:srgbClr>
                </a:solidFill>
                <a:prstDash val="solid"/>
                <a:miter lim="800000"/>
              </a:ln>
              <a:solidFill>
                <a:prstClr val="black"/>
              </a:solidFill>
              <a:effectLst>
                <a:outerShdw blurRad="25500" dist="23000" dir="7020000" algn="tl">
                  <a:srgbClr val="000000">
                    <a:alpha val="50000"/>
                  </a:srgbClr>
                </a:outerShdw>
              </a:effectLst>
            </a:endParaRPr>
          </a:p>
          <a:p>
            <a:pPr lvl="0"/>
            <a:r>
              <a:rPr lang="en-US" sz="2800" b="1" dirty="0" smtClean="0">
                <a:ln w="18000">
                  <a:solidFill>
                    <a:srgbClr val="C0504D">
                      <a:satMod val="140000"/>
                    </a:srgbClr>
                  </a:solidFill>
                  <a:prstDash val="solid"/>
                  <a:miter lim="800000"/>
                </a:ln>
                <a:solidFill>
                  <a:prstClr val="black"/>
                </a:solidFill>
                <a:effectLst>
                  <a:outerShdw blurRad="25500" dist="23000" dir="7020000" algn="tl">
                    <a:srgbClr val="000000">
                      <a:alpha val="50000"/>
                    </a:srgbClr>
                  </a:outerShdw>
                </a:effectLst>
              </a:rPr>
              <a:t>Developing a puzzle, book, activity that can be used to teach elementary students about how their CNS functions. </a:t>
            </a:r>
            <a:endParaRPr lang="en-US" b="1" dirty="0"/>
          </a:p>
        </p:txBody>
      </p:sp>
    </p:spTree>
    <p:extLst>
      <p:ext uri="{BB962C8B-B14F-4D97-AF65-F5344CB8AC3E}">
        <p14:creationId xmlns:p14="http://schemas.microsoft.com/office/powerpoint/2010/main" val="40558834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14400"/>
            <a:ext cx="8534400" cy="569386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endParaRPr lang="en-US" sz="2800" b="1" dirty="0" smtClean="0">
              <a:solidFill>
                <a:prstClr val="black"/>
              </a:solidFill>
            </a:endParaRPr>
          </a:p>
          <a:p>
            <a:pPr lvl="0"/>
            <a:r>
              <a:rPr lang="en-US" sz="2800" b="1" dirty="0" smtClean="0">
                <a:solidFill>
                  <a:prstClr val="black"/>
                </a:solidFill>
              </a:rPr>
              <a:t>1.4 </a:t>
            </a:r>
            <a:r>
              <a:rPr lang="en-US" sz="2800" b="1" dirty="0">
                <a:solidFill>
                  <a:prstClr val="black"/>
                </a:solidFill>
              </a:rPr>
              <a:t>Describe lateralization of brain functions</a:t>
            </a:r>
            <a:r>
              <a:rPr lang="en-US" sz="2800" b="1" dirty="0" smtClean="0">
                <a:solidFill>
                  <a:prstClr val="black"/>
                </a:solidFill>
              </a:rPr>
              <a:t>.</a:t>
            </a:r>
          </a:p>
          <a:p>
            <a:r>
              <a:rPr lang="en-US" sz="2800" b="1" i="1" dirty="0"/>
              <a:t>Students may indicate this by :</a:t>
            </a:r>
          </a:p>
          <a:p>
            <a:pPr lvl="0"/>
            <a:endParaRPr lang="en-US" sz="2800" b="1" dirty="0" smtClean="0">
              <a:solidFill>
                <a:prstClr val="black"/>
              </a:solidFill>
            </a:endParaRPr>
          </a:p>
          <a:p>
            <a:pPr lvl="0"/>
            <a:endParaRPr lang="en-US" sz="2800" b="1" dirty="0" smtClean="0">
              <a:solidFill>
                <a:prstClr val="black"/>
              </a:solidFill>
            </a:endParaRPr>
          </a:p>
          <a:p>
            <a:pPr lvl="0"/>
            <a:endParaRPr lang="en-US" sz="2800" b="1" dirty="0">
              <a:solidFill>
                <a:prstClr val="black"/>
              </a:solidFill>
            </a:endParaRPr>
          </a:p>
          <a:p>
            <a:pPr lvl="0"/>
            <a:endParaRPr lang="en-US" sz="2800" b="1" dirty="0">
              <a:solidFill>
                <a:prstClr val="black"/>
              </a:solidFill>
            </a:endParaRPr>
          </a:p>
          <a:p>
            <a:pPr lvl="0"/>
            <a:r>
              <a:rPr lang="en-US" sz="2800" b="1" dirty="0">
                <a:solidFill>
                  <a:prstClr val="black"/>
                </a:solidFill>
              </a:rPr>
              <a:t>1.5 Discuss the mechanisms of, and the importance of, plasticity of the nervous </a:t>
            </a:r>
            <a:r>
              <a:rPr lang="en-US" sz="2800" b="1" dirty="0" smtClean="0">
                <a:solidFill>
                  <a:prstClr val="black"/>
                </a:solidFill>
              </a:rPr>
              <a:t>system</a:t>
            </a:r>
          </a:p>
          <a:p>
            <a:r>
              <a:rPr lang="en-US" sz="2800" b="1" i="1" dirty="0"/>
              <a:t>Students may indicate this by :</a:t>
            </a:r>
          </a:p>
          <a:p>
            <a:pPr lvl="0"/>
            <a:endParaRPr lang="en-US" sz="2800" b="1" dirty="0">
              <a:solidFill>
                <a:prstClr val="black"/>
              </a:solidFill>
            </a:endParaRPr>
          </a:p>
          <a:p>
            <a:pPr lvl="0"/>
            <a:endParaRPr lang="en-US" sz="2800" b="1" dirty="0">
              <a:solidFill>
                <a:prstClr val="black"/>
              </a:solidFill>
            </a:endParaRPr>
          </a:p>
          <a:p>
            <a:pPr lvl="0"/>
            <a:endParaRPr lang="en-US" sz="2800" b="1" dirty="0">
              <a:solidFill>
                <a:prstClr val="black"/>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33" y="200891"/>
            <a:ext cx="7913687"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4422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891" y="0"/>
            <a:ext cx="6500049" cy="6760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2334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648200"/>
            <a:ext cx="8001000" cy="1447800"/>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sz="2200" dirty="0" smtClean="0"/>
              <a:t>We would love to have your  ideas for performance indicators in this domain.  Please remember to submit your ideas for the domains you were assigned  as well as others if you can!!! </a:t>
            </a:r>
            <a:r>
              <a:rPr lang="en-US" sz="2200" dirty="0"/>
              <a:t/>
            </a:r>
            <a:br>
              <a:rPr lang="en-US" sz="2200" dirty="0"/>
            </a:br>
            <a:r>
              <a:rPr lang="en-US" sz="2200" dirty="0" smtClean="0"/>
              <a:t>Maybe tonight over a cup of java we can share some ideas!!!!</a:t>
            </a:r>
            <a:endParaRPr lang="en-US" sz="2200"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2500" b="12500"/>
          <a:stretch>
            <a:fillRect/>
          </a:stretch>
        </p:blipFill>
        <p:spPr>
          <a:xfrm>
            <a:off x="1752600" y="304800"/>
            <a:ext cx="5486400" cy="4114800"/>
          </a:xfrm>
        </p:spPr>
      </p:pic>
    </p:spTree>
    <p:extLst>
      <p:ext uri="{BB962C8B-B14F-4D97-AF65-F5344CB8AC3E}">
        <p14:creationId xmlns:p14="http://schemas.microsoft.com/office/powerpoint/2010/main" val="2588190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295400"/>
            <a:ext cx="8382000" cy="5262979"/>
          </a:xfrm>
          <a:prstGeom prst="rect">
            <a:avLst/>
          </a:prstGeom>
        </p:spPr>
        <p:txBody>
          <a:bodyPr wrap="square">
            <a:spAutoFit/>
          </a:bodyPr>
          <a:lstStyle/>
          <a:p>
            <a:r>
              <a:rPr lang="en-US" sz="2400" b="1" dirty="0" smtClean="0">
                <a:solidFill>
                  <a:srgbClr val="7030A0"/>
                </a:solidFill>
                <a:effectLst/>
              </a:rPr>
              <a:t>Scientific Inquiry Domain</a:t>
            </a:r>
            <a:endParaRPr lang="en-US" sz="2400" dirty="0" smtClean="0">
              <a:solidFill>
                <a:srgbClr val="7030A0"/>
              </a:solidFill>
              <a:effectLst/>
            </a:endParaRPr>
          </a:p>
          <a:p>
            <a:r>
              <a:rPr lang="en-US" sz="2400" dirty="0" smtClean="0">
                <a:effectLst/>
              </a:rPr>
              <a:t>Perspectives in Psychological Science</a:t>
            </a:r>
          </a:p>
          <a:p>
            <a:r>
              <a:rPr lang="en-US" sz="2400" dirty="0" smtClean="0">
                <a:effectLst/>
              </a:rPr>
              <a:t>Research Methods, Measurement, and Statistics</a:t>
            </a:r>
          </a:p>
          <a:p>
            <a:r>
              <a:rPr lang="en-US" sz="2400" b="1" dirty="0" smtClean="0">
                <a:solidFill>
                  <a:srgbClr val="7030A0"/>
                </a:solidFill>
                <a:effectLst/>
              </a:rPr>
              <a:t>Biopsychology Domain</a:t>
            </a:r>
            <a:endParaRPr lang="en-US" sz="2400" dirty="0" smtClean="0">
              <a:solidFill>
                <a:srgbClr val="7030A0"/>
              </a:solidFill>
              <a:effectLst/>
            </a:endParaRPr>
          </a:p>
          <a:p>
            <a:r>
              <a:rPr lang="en-US" sz="2400" dirty="0" smtClean="0">
                <a:effectLst/>
              </a:rPr>
              <a:t>Biological Bases of Behavior</a:t>
            </a:r>
          </a:p>
          <a:p>
            <a:r>
              <a:rPr lang="en-US" sz="2400" dirty="0" smtClean="0">
                <a:effectLst/>
              </a:rPr>
              <a:t>Sensation and Perception</a:t>
            </a:r>
          </a:p>
          <a:p>
            <a:r>
              <a:rPr lang="en-US" sz="2400" dirty="0" smtClean="0">
                <a:effectLst/>
              </a:rPr>
              <a:t>Consciousness</a:t>
            </a:r>
          </a:p>
          <a:p>
            <a:r>
              <a:rPr lang="en-US" sz="2400" b="1" dirty="0" smtClean="0">
                <a:solidFill>
                  <a:srgbClr val="7030A0"/>
                </a:solidFill>
                <a:effectLst/>
              </a:rPr>
              <a:t>Development and Learning Domain</a:t>
            </a:r>
            <a:endParaRPr lang="en-US" sz="2400" dirty="0" smtClean="0">
              <a:solidFill>
                <a:srgbClr val="7030A0"/>
              </a:solidFill>
              <a:effectLst/>
            </a:endParaRPr>
          </a:p>
          <a:p>
            <a:r>
              <a:rPr lang="en-US" sz="2400" dirty="0" smtClean="0">
                <a:effectLst/>
              </a:rPr>
              <a:t>Life Span Development</a:t>
            </a:r>
          </a:p>
          <a:p>
            <a:r>
              <a:rPr lang="en-US" sz="2400" dirty="0" smtClean="0">
                <a:effectLst/>
              </a:rPr>
              <a:t>Learning</a:t>
            </a:r>
          </a:p>
          <a:p>
            <a:r>
              <a:rPr lang="en-US" sz="2400" dirty="0" smtClean="0">
                <a:effectLst/>
              </a:rPr>
              <a:t>Language Development</a:t>
            </a:r>
          </a:p>
          <a:p>
            <a:r>
              <a:rPr lang="en-US" sz="2400" b="1" dirty="0" smtClean="0">
                <a:solidFill>
                  <a:srgbClr val="7030A0"/>
                </a:solidFill>
                <a:effectLst/>
              </a:rPr>
              <a:t>Sociocultural Context Domain</a:t>
            </a:r>
            <a:endParaRPr lang="en-US" sz="2400" dirty="0" smtClean="0">
              <a:solidFill>
                <a:srgbClr val="7030A0"/>
              </a:solidFill>
              <a:effectLst/>
            </a:endParaRPr>
          </a:p>
          <a:p>
            <a:r>
              <a:rPr lang="en-US" sz="2400" dirty="0" smtClean="0">
                <a:effectLst/>
              </a:rPr>
              <a:t>Social Interactions</a:t>
            </a:r>
          </a:p>
          <a:p>
            <a:r>
              <a:rPr lang="en-US" sz="2400" dirty="0" smtClean="0">
                <a:effectLst/>
              </a:rPr>
              <a:t>Sociocultural Diversity</a:t>
            </a:r>
          </a:p>
        </p:txBody>
      </p:sp>
      <p:sp>
        <p:nvSpPr>
          <p:cNvPr id="6" name="TextBox 5"/>
          <p:cNvSpPr txBox="1"/>
          <p:nvPr/>
        </p:nvSpPr>
        <p:spPr>
          <a:xfrm>
            <a:off x="1600200" y="609600"/>
            <a:ext cx="6985137" cy="646331"/>
          </a:xfrm>
          <a:prstGeom prst="rect">
            <a:avLst/>
          </a:prstGeom>
          <a:noFill/>
        </p:spPr>
        <p:txBody>
          <a:bodyPr wrap="square" rtlCol="0">
            <a:spAutoFit/>
          </a:bodyPr>
          <a:lstStyle/>
          <a:p>
            <a:r>
              <a:rPr lang="en-US" sz="3600" b="1" dirty="0" smtClean="0">
                <a:solidFill>
                  <a:srgbClr val="FF0000"/>
                </a:solidFill>
              </a:rPr>
              <a:t>Domains and Standards Areas</a:t>
            </a:r>
            <a:endParaRPr lang="en-US" sz="3600" b="1" dirty="0">
              <a:solidFill>
                <a:srgbClr val="FF0000"/>
              </a:solidFill>
            </a:endParaRPr>
          </a:p>
        </p:txBody>
      </p:sp>
    </p:spTree>
    <p:extLst>
      <p:ext uri="{BB962C8B-B14F-4D97-AF65-F5344CB8AC3E}">
        <p14:creationId xmlns:p14="http://schemas.microsoft.com/office/powerpoint/2010/main" val="1671465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143000"/>
            <a:ext cx="8915400" cy="5262979"/>
          </a:xfrm>
          <a:prstGeom prst="rect">
            <a:avLst/>
          </a:prstGeom>
        </p:spPr>
        <p:txBody>
          <a:bodyPr wrap="square">
            <a:spAutoFit/>
          </a:bodyPr>
          <a:lstStyle/>
          <a:p>
            <a:endParaRPr lang="en-US" sz="2400" b="1" dirty="0" smtClean="0">
              <a:effectLst/>
            </a:endParaRPr>
          </a:p>
          <a:p>
            <a:r>
              <a:rPr lang="en-US" sz="2400" b="1" dirty="0" smtClean="0">
                <a:solidFill>
                  <a:srgbClr val="7030A0"/>
                </a:solidFill>
                <a:effectLst/>
              </a:rPr>
              <a:t>Cognition Domain</a:t>
            </a:r>
            <a:endParaRPr lang="en-US" sz="2400" dirty="0" smtClean="0">
              <a:solidFill>
                <a:srgbClr val="7030A0"/>
              </a:solidFill>
              <a:effectLst/>
            </a:endParaRPr>
          </a:p>
          <a:p>
            <a:r>
              <a:rPr lang="en-US" sz="2400" dirty="0" smtClean="0">
                <a:effectLst/>
              </a:rPr>
              <a:t>Memory</a:t>
            </a:r>
          </a:p>
          <a:p>
            <a:r>
              <a:rPr lang="en-US" sz="2400" dirty="0" smtClean="0">
                <a:effectLst/>
              </a:rPr>
              <a:t>Thinking</a:t>
            </a:r>
          </a:p>
          <a:p>
            <a:r>
              <a:rPr lang="en-US" sz="2400" dirty="0" smtClean="0">
                <a:effectLst/>
              </a:rPr>
              <a:t>Intelligence</a:t>
            </a:r>
          </a:p>
          <a:p>
            <a:r>
              <a:rPr lang="en-US" sz="2400" b="1" dirty="0" smtClean="0">
                <a:solidFill>
                  <a:srgbClr val="7030A0"/>
                </a:solidFill>
                <a:effectLst/>
              </a:rPr>
              <a:t>Individual Variations Domain</a:t>
            </a:r>
            <a:endParaRPr lang="en-US" sz="2400" dirty="0" smtClean="0">
              <a:solidFill>
                <a:srgbClr val="7030A0"/>
              </a:solidFill>
              <a:effectLst/>
            </a:endParaRPr>
          </a:p>
          <a:p>
            <a:r>
              <a:rPr lang="en-US" sz="2400" dirty="0" smtClean="0">
                <a:effectLst/>
              </a:rPr>
              <a:t>Motivation</a:t>
            </a:r>
          </a:p>
          <a:p>
            <a:r>
              <a:rPr lang="en-US" sz="2400" dirty="0" smtClean="0">
                <a:effectLst/>
              </a:rPr>
              <a:t>Emotion</a:t>
            </a:r>
          </a:p>
          <a:p>
            <a:r>
              <a:rPr lang="en-US" sz="2400" dirty="0" smtClean="0">
                <a:effectLst/>
              </a:rPr>
              <a:t>Personality</a:t>
            </a:r>
          </a:p>
          <a:p>
            <a:r>
              <a:rPr lang="en-US" sz="2400" dirty="0" smtClean="0">
                <a:effectLst/>
              </a:rPr>
              <a:t>Psychological Disorders</a:t>
            </a:r>
          </a:p>
          <a:p>
            <a:r>
              <a:rPr lang="en-US" sz="2400" b="1" dirty="0" smtClean="0">
                <a:solidFill>
                  <a:srgbClr val="7030A0"/>
                </a:solidFill>
                <a:effectLst/>
              </a:rPr>
              <a:t>Applications of Psychological Science Domain</a:t>
            </a:r>
            <a:endParaRPr lang="en-US" sz="2400" dirty="0" smtClean="0">
              <a:solidFill>
                <a:srgbClr val="7030A0"/>
              </a:solidFill>
              <a:effectLst/>
            </a:endParaRPr>
          </a:p>
          <a:p>
            <a:r>
              <a:rPr lang="en-US" sz="2400" dirty="0" smtClean="0">
                <a:effectLst/>
              </a:rPr>
              <a:t>Treatment of Psychological Disorders</a:t>
            </a:r>
          </a:p>
          <a:p>
            <a:r>
              <a:rPr lang="en-US" sz="2400" dirty="0" smtClean="0">
                <a:effectLst/>
              </a:rPr>
              <a:t>Health</a:t>
            </a:r>
          </a:p>
          <a:p>
            <a:r>
              <a:rPr lang="en-US" sz="2400" dirty="0" smtClean="0">
                <a:effectLst/>
              </a:rPr>
              <a:t>Vocational Applications</a:t>
            </a:r>
            <a:endParaRPr lang="en-US" sz="2400" dirty="0">
              <a:effectLst/>
            </a:endParaRPr>
          </a:p>
        </p:txBody>
      </p:sp>
      <p:sp>
        <p:nvSpPr>
          <p:cNvPr id="4" name="TextBox 3"/>
          <p:cNvSpPr txBox="1"/>
          <p:nvPr/>
        </p:nvSpPr>
        <p:spPr>
          <a:xfrm>
            <a:off x="2057400" y="685800"/>
            <a:ext cx="6096000" cy="646331"/>
          </a:xfrm>
          <a:prstGeom prst="rect">
            <a:avLst/>
          </a:prstGeom>
          <a:noFill/>
        </p:spPr>
        <p:txBody>
          <a:bodyPr wrap="square" rtlCol="0">
            <a:spAutoFit/>
          </a:bodyPr>
          <a:lstStyle/>
          <a:p>
            <a:r>
              <a:rPr lang="en-US" sz="3600" b="1" dirty="0" smtClean="0">
                <a:solidFill>
                  <a:srgbClr val="FF0000"/>
                </a:solidFill>
              </a:rPr>
              <a:t>Domains and Standards Areas</a:t>
            </a:r>
            <a:endParaRPr lang="en-US" sz="3600" b="1" dirty="0">
              <a:solidFill>
                <a:srgbClr val="FF0000"/>
              </a:solidFill>
            </a:endParaRPr>
          </a:p>
        </p:txBody>
      </p:sp>
    </p:spTree>
    <p:extLst>
      <p:ext uri="{BB962C8B-B14F-4D97-AF65-F5344CB8AC3E}">
        <p14:creationId xmlns:p14="http://schemas.microsoft.com/office/powerpoint/2010/main" val="1488537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09601"/>
            <a:ext cx="8305800" cy="6186309"/>
          </a:xfrm>
          <a:prstGeom prst="rect">
            <a:avLst/>
          </a:prstGeom>
        </p:spPr>
        <p:txBody>
          <a:bodyPr wrap="square">
            <a:spAutoFit/>
          </a:bodyPr>
          <a:lstStyle/>
          <a:p>
            <a:pPr algn="ctr"/>
            <a:r>
              <a:rPr lang="en-US" sz="4400" b="1" u="sng" dirty="0" err="1">
                <a:solidFill>
                  <a:srgbClr val="7030A0"/>
                </a:solidFill>
              </a:rPr>
              <a:t>Biopsychological</a:t>
            </a:r>
            <a:r>
              <a:rPr lang="en-US" sz="4400" b="1" u="sng" dirty="0">
                <a:solidFill>
                  <a:srgbClr val="7030A0"/>
                </a:solidFill>
              </a:rPr>
              <a:t> Domain</a:t>
            </a:r>
          </a:p>
          <a:p>
            <a:r>
              <a:rPr lang="en-US" sz="3200" b="1" dirty="0">
                <a:solidFill>
                  <a:srgbClr val="7030A0"/>
                </a:solidFill>
              </a:rPr>
              <a:t>Standards Area: Biological Bases of Behavior</a:t>
            </a:r>
          </a:p>
          <a:p>
            <a:r>
              <a:rPr lang="en-US" sz="3200" b="1" dirty="0">
                <a:solidFill>
                  <a:srgbClr val="7030A0"/>
                </a:solidFill>
              </a:rPr>
              <a:t>Content Standards</a:t>
            </a:r>
          </a:p>
          <a:p>
            <a:r>
              <a:rPr lang="en-US" sz="3200" dirty="0"/>
              <a:t>After concluding this unit, students understand:</a:t>
            </a:r>
          </a:p>
          <a:p>
            <a:r>
              <a:rPr lang="en-US" sz="3200" dirty="0"/>
              <a:t>1. Structure and function of the nervous system in human and non-human animals</a:t>
            </a:r>
          </a:p>
          <a:p>
            <a:r>
              <a:rPr lang="en-US" sz="3200" dirty="0"/>
              <a:t>2. Structure and function of the endocrine system</a:t>
            </a:r>
          </a:p>
          <a:p>
            <a:r>
              <a:rPr lang="en-US" sz="3200" dirty="0"/>
              <a:t>3. The interaction between biological factors and experience</a:t>
            </a:r>
          </a:p>
          <a:p>
            <a:r>
              <a:rPr lang="en-US" sz="3200" dirty="0"/>
              <a:t>4. Methods and issues related to biological advances</a:t>
            </a:r>
            <a:endParaRPr lang="en-US" sz="3200" dirty="0">
              <a:effectLst/>
            </a:endParaRPr>
          </a:p>
        </p:txBody>
      </p:sp>
    </p:spTree>
    <p:extLst>
      <p:ext uri="{BB962C8B-B14F-4D97-AF65-F5344CB8AC3E}">
        <p14:creationId xmlns:p14="http://schemas.microsoft.com/office/powerpoint/2010/main" val="7875538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6617196"/>
          </a:xfrm>
          <a:prstGeom prst="rect">
            <a:avLst/>
          </a:prstGeom>
        </p:spPr>
        <p:txBody>
          <a:bodyPr wrap="square">
            <a:spAutoFit/>
          </a:bodyPr>
          <a:lstStyle/>
          <a:p>
            <a:pPr algn="ctr"/>
            <a:r>
              <a:rPr lang="en-US" sz="3200" b="1" dirty="0"/>
              <a:t>Content Standards With Performance </a:t>
            </a:r>
            <a:r>
              <a:rPr lang="en-US" sz="3200" b="1" dirty="0" smtClean="0"/>
              <a:t>Standards</a:t>
            </a:r>
          </a:p>
          <a:p>
            <a:r>
              <a:rPr lang="en-US" sz="2800" dirty="0">
                <a:solidFill>
                  <a:srgbClr val="7030A0"/>
                </a:solidFill>
              </a:rPr>
              <a:t/>
            </a:r>
            <a:br>
              <a:rPr lang="en-US" sz="2800" dirty="0">
                <a:solidFill>
                  <a:srgbClr val="7030A0"/>
                </a:solidFill>
              </a:rPr>
            </a:br>
            <a:r>
              <a:rPr lang="en-US" sz="2800" b="1" dirty="0">
                <a:solidFill>
                  <a:srgbClr val="7030A0"/>
                </a:solidFill>
              </a:rPr>
              <a:t>Content Standard 1:</a:t>
            </a:r>
            <a:r>
              <a:rPr lang="en-US" sz="2800" dirty="0">
                <a:solidFill>
                  <a:srgbClr val="7030A0"/>
                </a:solidFill>
              </a:rPr>
              <a:t> Structure and function of the nervous system in human and non-human animals</a:t>
            </a:r>
            <a:br>
              <a:rPr lang="en-US" sz="2800" dirty="0">
                <a:solidFill>
                  <a:srgbClr val="7030A0"/>
                </a:solidFill>
              </a:rPr>
            </a:br>
            <a:r>
              <a:rPr lang="en-US" sz="2800" dirty="0">
                <a:solidFill>
                  <a:srgbClr val="7030A0"/>
                </a:solidFill>
              </a:rPr>
              <a:t>Students are able to (performance standards</a:t>
            </a:r>
            <a:r>
              <a:rPr lang="en-US" sz="2800" dirty="0" smtClean="0">
                <a:solidFill>
                  <a:srgbClr val="7030A0"/>
                </a:solidFill>
              </a:rPr>
              <a:t>):</a:t>
            </a:r>
          </a:p>
          <a:p>
            <a:endParaRPr lang="en-US" sz="2800" dirty="0">
              <a:solidFill>
                <a:srgbClr val="7030A0"/>
              </a:solidFill>
            </a:endParaRPr>
          </a:p>
          <a:p>
            <a:r>
              <a:rPr lang="en-US" sz="2800" dirty="0"/>
              <a:t>1.1 Identify the major divisions and subdivisions of the human nervous system.</a:t>
            </a:r>
          </a:p>
          <a:p>
            <a:r>
              <a:rPr lang="en-US" sz="2800" dirty="0"/>
              <a:t>1.2 Identify the parts of the neuron and describe the basic process of neural transmission.</a:t>
            </a:r>
          </a:p>
          <a:p>
            <a:r>
              <a:rPr lang="en-US" sz="2800" dirty="0"/>
              <a:t>1.3 Differentiate between the structures and functions of the various parts of the central nervous system.</a:t>
            </a:r>
          </a:p>
          <a:p>
            <a:r>
              <a:rPr lang="en-US" sz="2800" dirty="0"/>
              <a:t>1.4 Describe lateralization of brain functions.</a:t>
            </a:r>
          </a:p>
          <a:p>
            <a:r>
              <a:rPr lang="en-US" sz="2800" dirty="0"/>
              <a:t>1.5 Discuss the mechanisms of, and the importance of, plasticity of the nervous system</a:t>
            </a:r>
            <a:r>
              <a:rPr lang="en-US" dirty="0"/>
              <a:t>.</a:t>
            </a:r>
            <a:endParaRPr lang="en-US" dirty="0">
              <a:effectLst/>
            </a:endParaRPr>
          </a:p>
        </p:txBody>
      </p:sp>
    </p:spTree>
    <p:extLst>
      <p:ext uri="{BB962C8B-B14F-4D97-AF65-F5344CB8AC3E}">
        <p14:creationId xmlns:p14="http://schemas.microsoft.com/office/powerpoint/2010/main" val="703275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82000" cy="4031873"/>
          </a:xfrm>
          <a:prstGeom prst="rect">
            <a:avLst/>
          </a:prstGeom>
        </p:spPr>
        <p:txBody>
          <a:bodyPr wrap="square">
            <a:spAutoFit/>
          </a:bodyPr>
          <a:lstStyle/>
          <a:p>
            <a:r>
              <a:rPr lang="en-US" sz="3200" b="1" dirty="0">
                <a:solidFill>
                  <a:srgbClr val="7030A0"/>
                </a:solidFill>
              </a:rPr>
              <a:t>Content Standard 2:</a:t>
            </a:r>
            <a:r>
              <a:rPr lang="en-US" sz="3200" dirty="0">
                <a:solidFill>
                  <a:srgbClr val="7030A0"/>
                </a:solidFill>
              </a:rPr>
              <a:t> Structure and function of the endocrine </a:t>
            </a:r>
            <a:r>
              <a:rPr lang="en-US" sz="3200" dirty="0" smtClean="0">
                <a:solidFill>
                  <a:srgbClr val="7030A0"/>
                </a:solidFill>
              </a:rPr>
              <a:t>system</a:t>
            </a:r>
          </a:p>
          <a:p>
            <a:r>
              <a:rPr lang="en-US" sz="2400" dirty="0"/>
              <a:t/>
            </a:r>
            <a:br>
              <a:rPr lang="en-US" sz="2400" dirty="0"/>
            </a:br>
            <a:r>
              <a:rPr lang="en-US" sz="2800" dirty="0"/>
              <a:t>Students are able to (performance standards):</a:t>
            </a:r>
          </a:p>
          <a:p>
            <a:r>
              <a:rPr lang="en-US" sz="2800" dirty="0"/>
              <a:t>2.1 Describe how the endocrine glands are linked to the nervous system.</a:t>
            </a:r>
          </a:p>
          <a:p>
            <a:r>
              <a:rPr lang="en-US" sz="2800" dirty="0"/>
              <a:t>2.2 Describe the effects of hormones on behavior and mental processes.</a:t>
            </a:r>
          </a:p>
          <a:p>
            <a:r>
              <a:rPr lang="en-US" sz="2800" dirty="0"/>
              <a:t>2.3 Describe hormone effects on the immune system.</a:t>
            </a:r>
            <a:endParaRPr lang="en-US" sz="2800" dirty="0">
              <a:effectLst/>
            </a:endParaRPr>
          </a:p>
        </p:txBody>
      </p:sp>
    </p:spTree>
    <p:extLst>
      <p:ext uri="{BB962C8B-B14F-4D97-AF65-F5344CB8AC3E}">
        <p14:creationId xmlns:p14="http://schemas.microsoft.com/office/powerpoint/2010/main" val="2045528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534400" cy="3662541"/>
          </a:xfrm>
          <a:prstGeom prst="rect">
            <a:avLst/>
          </a:prstGeom>
        </p:spPr>
        <p:txBody>
          <a:bodyPr wrap="square">
            <a:spAutoFit/>
          </a:bodyPr>
          <a:lstStyle/>
          <a:p>
            <a:r>
              <a:rPr lang="en-US" sz="3200" b="1" dirty="0">
                <a:solidFill>
                  <a:srgbClr val="7030A0"/>
                </a:solidFill>
              </a:rPr>
              <a:t>Content Standard 3:</a:t>
            </a:r>
            <a:r>
              <a:rPr lang="en-US" sz="3200" dirty="0">
                <a:solidFill>
                  <a:srgbClr val="7030A0"/>
                </a:solidFill>
              </a:rPr>
              <a:t> The interaction between biological factors and </a:t>
            </a:r>
            <a:r>
              <a:rPr lang="en-US" sz="3200" dirty="0" smtClean="0">
                <a:solidFill>
                  <a:srgbClr val="7030A0"/>
                </a:solidFill>
              </a:rPr>
              <a:t>experience</a:t>
            </a:r>
          </a:p>
          <a:p>
            <a:r>
              <a:rPr lang="en-US" sz="2800" dirty="0"/>
              <a:t/>
            </a:r>
            <a:br>
              <a:rPr lang="en-US" sz="2800" dirty="0"/>
            </a:br>
            <a:r>
              <a:rPr lang="en-US" sz="2800" dirty="0"/>
              <a:t>Students are able to (performance standards):</a:t>
            </a:r>
          </a:p>
          <a:p>
            <a:r>
              <a:rPr lang="en-US" sz="2800" dirty="0"/>
              <a:t>3.1 Describe concepts in genetic transmission.</a:t>
            </a:r>
          </a:p>
          <a:p>
            <a:r>
              <a:rPr lang="en-US" sz="2800" dirty="0"/>
              <a:t>3.2 Describe the interactive effects of heredity and environment.</a:t>
            </a:r>
          </a:p>
          <a:p>
            <a:r>
              <a:rPr lang="en-US" sz="2800" dirty="0"/>
              <a:t>3.3 Explain how evolved tendencies influence behavior.</a:t>
            </a:r>
            <a:endParaRPr lang="en-US" sz="2800" dirty="0">
              <a:effectLst/>
            </a:endParaRPr>
          </a:p>
        </p:txBody>
      </p:sp>
    </p:spTree>
    <p:extLst>
      <p:ext uri="{BB962C8B-B14F-4D97-AF65-F5344CB8AC3E}">
        <p14:creationId xmlns:p14="http://schemas.microsoft.com/office/powerpoint/2010/main" val="36713189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875</Words>
  <Application>Microsoft Office PowerPoint</Application>
  <PresentationFormat>On-screen Show (4:3)</PresentationFormat>
  <Paragraphs>134</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   Teaching the Biological Bases of Behavior</vt:lpstr>
      <vt:lpstr>BIOPSYCHOLOGY DOMAIN  The Biological Bases of Behavior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How will  your students show you what they have learned? </vt:lpstr>
      <vt:lpstr>Sample Performance Indicators</vt:lpstr>
      <vt:lpstr>PowerPoint Presentation</vt:lpstr>
      <vt:lpstr>PowerPoint Presentation</vt:lpstr>
      <vt:lpstr>         We would love to have your  ideas for performance indicators in this domain.  Please remember to submit your ideas for the domains you were assigned  as well as others if you can!!!  Maybe tonight over a cup of java we can share some ideas!!!!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BIOPSYCHOLOGY DOMAIN  The Biological Bases of Behavior Sensation and Perception States of Consciousness</dc:title>
  <dc:creator>Debby</dc:creator>
  <cp:lastModifiedBy>Debby</cp:lastModifiedBy>
  <cp:revision>32</cp:revision>
  <dcterms:created xsi:type="dcterms:W3CDTF">2012-06-11T20:51:33Z</dcterms:created>
  <dcterms:modified xsi:type="dcterms:W3CDTF">2012-07-14T12:36:30Z</dcterms:modified>
</cp:coreProperties>
</file>